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2"/>
    <p:sldMasterId id="2147483743" r:id="rId3"/>
    <p:sldMasterId id="2147483755" r:id="rId4"/>
  </p:sldMasterIdLst>
  <p:notesMasterIdLst>
    <p:notesMasterId r:id="rId22"/>
  </p:notesMasterIdLst>
  <p:handoutMasterIdLst>
    <p:handoutMasterId r:id="rId23"/>
  </p:handoutMasterIdLst>
  <p:sldIdLst>
    <p:sldId id="256" r:id="rId5"/>
    <p:sldId id="315" r:id="rId6"/>
    <p:sldId id="324" r:id="rId7"/>
    <p:sldId id="323" r:id="rId8"/>
    <p:sldId id="301" r:id="rId9"/>
    <p:sldId id="317" r:id="rId10"/>
    <p:sldId id="316" r:id="rId11"/>
    <p:sldId id="303" r:id="rId12"/>
    <p:sldId id="322" r:id="rId13"/>
    <p:sldId id="288" r:id="rId14"/>
    <p:sldId id="318" r:id="rId15"/>
    <p:sldId id="310" r:id="rId16"/>
    <p:sldId id="319" r:id="rId17"/>
    <p:sldId id="320" r:id="rId18"/>
    <p:sldId id="311" r:id="rId19"/>
    <p:sldId id="321" r:id="rId20"/>
    <p:sldId id="304" r:id="rId21"/>
  </p:sldIdLst>
  <p:sldSz cx="9144000" cy="6858000" type="screen4x3"/>
  <p:notesSz cx="7099300" cy="10234613"/>
  <p:defaultTextStyle>
    <a:defPPr>
      <a:defRPr lang="sr-Latn-CS"/>
    </a:defPPr>
    <a:lvl1pPr algn="l" rtl="0" eaLnBrk="0" fontAlgn="base" hangingPunct="0">
      <a:spcBef>
        <a:spcPct val="10000"/>
      </a:spcBef>
      <a:spcAft>
        <a:spcPct val="0"/>
      </a:spcAft>
      <a:buClr>
        <a:srgbClr xmlns:mc="http://schemas.openxmlformats.org/markup-compatibility/2006" xmlns:a14="http://schemas.microsoft.com/office/drawing/2010/main" val="FF6600" mc:Ignorable="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10000"/>
      </a:spcBef>
      <a:spcAft>
        <a:spcPct val="0"/>
      </a:spcAft>
      <a:buClr>
        <a:srgbClr xmlns:mc="http://schemas.openxmlformats.org/markup-compatibility/2006" xmlns:a14="http://schemas.microsoft.com/office/drawing/2010/main" val="FF6600" mc:Ignorable="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buClr>
        <a:srgbClr xmlns:mc="http://schemas.openxmlformats.org/markup-compatibility/2006" xmlns:a14="http://schemas.microsoft.com/office/drawing/2010/main" val="FF6600" mc:Ignorable="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buClr>
        <a:srgbClr xmlns:mc="http://schemas.openxmlformats.org/markup-compatibility/2006" xmlns:a14="http://schemas.microsoft.com/office/drawing/2010/main" val="FF6600" mc:Ignorable="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buClr>
        <a:srgbClr xmlns:mc="http://schemas.openxmlformats.org/markup-compatibility/2006" xmlns:a14="http://schemas.microsoft.com/office/drawing/2010/main" val="FF6600" mc:Ignorable="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xmlns:mc="http://schemas.openxmlformats.org/markup-compatibility/2006" xmlns:a14="http://schemas.microsoft.com/office/drawing/2010/main" val="FF0000" mc:Ignorable="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xmlns:mc="http://schemas.openxmlformats.org/markup-compatibility/2006" xmlns:a14="http://schemas.microsoft.com/office/drawing/2010/main" val="CCECFF" mc:Ignorable=""/>
    <a:srgbClr xmlns:mc="http://schemas.openxmlformats.org/markup-compatibility/2006" xmlns:a14="http://schemas.microsoft.com/office/drawing/2010/main" val="CCFF99" mc:Ignorable=""/>
    <a:srgbClr xmlns:mc="http://schemas.openxmlformats.org/markup-compatibility/2006" xmlns:a14="http://schemas.microsoft.com/office/drawing/2010/main" val="FFCCFF" mc:Ignorable=""/>
    <a:srgbClr xmlns:mc="http://schemas.openxmlformats.org/markup-compatibility/2006" xmlns:a14="http://schemas.microsoft.com/office/drawing/2010/main" val="FFFFCC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>
        <p:scale>
          <a:sx n="100" d="100"/>
          <a:sy n="100" d="100"/>
        </p:scale>
        <p:origin x="-123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08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ClrTx/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ClrTx/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FB5AFAB1-27B0-43C7-A9F4-BA13FC3D3F91}" type="datetimeFigureOut">
              <a:rPr lang="hr-HR"/>
              <a:pPr>
                <a:defRPr/>
              </a:pPr>
              <a:t>01.04.2010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ClrTx/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ClrTx/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661E3898-43A7-4F72-BEC1-31018ED0A25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8997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ClrTx/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ClrTx/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C385156F-7A5A-49D8-A56D-CB44540EFA4D}" type="datetimeFigureOut">
              <a:rPr lang="hr-HR"/>
              <a:pPr>
                <a:defRPr/>
              </a:pPr>
              <a:t>01.04.2010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ClrTx/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7" tIns="47819" rIns="95637" bIns="47819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ClrTx/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E7320D1C-D57A-481A-B607-293C9F6B153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810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409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D456AB-B7E9-43E3-A63F-29BD8648DB04}" type="slidenum">
              <a:rPr lang="en-US" sz="1300" b="0" smtClean="0"/>
              <a:pPr/>
              <a:t>3</a:t>
            </a:fld>
            <a:endParaRPr lang="en-US" sz="1300" b="0" smtClean="0"/>
          </a:p>
        </p:txBody>
      </p:sp>
      <p:sp>
        <p:nvSpPr>
          <p:cNvPr id="36867" name="Rectangle 409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6868" name="Rectangle 409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0D1C-D57A-481A-B607-293C9F6B1532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080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sz="1600" dirty="0"/>
              <a:t>Customizable GUI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Branding of the GUI 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Localization to local language (</a:t>
            </a:r>
            <a:r>
              <a:rPr lang="en-US" sz="1500" dirty="0" err="1"/>
              <a:t>multilanguage</a:t>
            </a:r>
            <a:r>
              <a:rPr lang="en-US" sz="1500" dirty="0"/>
              <a:t> features)</a:t>
            </a:r>
          </a:p>
          <a:p>
            <a:pPr>
              <a:lnSpc>
                <a:spcPct val="75000"/>
              </a:lnSpc>
            </a:pPr>
            <a:r>
              <a:rPr lang="en-US" sz="1600" dirty="0"/>
              <a:t>Support for Windows 7, Windows Mobile</a:t>
            </a:r>
          </a:p>
          <a:p>
            <a:pPr>
              <a:lnSpc>
                <a:spcPct val="75000"/>
              </a:lnSpc>
            </a:pPr>
            <a:r>
              <a:rPr lang="en-US" sz="1600" dirty="0"/>
              <a:t>Unified communications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SMS, e-mail, voice calls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Integration with Microsoft Office Communication Server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Integration with Microsoft Exchange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Integration with Cisco Unified Communications Manager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Asynchronous data communications – works over GPRS</a:t>
            </a:r>
          </a:p>
          <a:p>
            <a:pPr>
              <a:lnSpc>
                <a:spcPct val="75000"/>
              </a:lnSpc>
            </a:pPr>
            <a:r>
              <a:rPr lang="en-US" sz="1600" dirty="0"/>
              <a:t>API for integration with software modules for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Human Resource Management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ERP (Navision, SAP, legacy solutions…)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Warehouse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Business Intelligence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Document management</a:t>
            </a:r>
          </a:p>
          <a:p>
            <a:pPr>
              <a:lnSpc>
                <a:spcPct val="75000"/>
              </a:lnSpc>
            </a:pPr>
            <a:r>
              <a:rPr lang="en-US" sz="1600" dirty="0"/>
              <a:t>Supports bar-coding/scanning of equipment items, fast and easy compliance checks</a:t>
            </a:r>
          </a:p>
          <a:p>
            <a:pPr>
              <a:lnSpc>
                <a:spcPct val="75000"/>
              </a:lnSpc>
            </a:pPr>
            <a:r>
              <a:rPr lang="en-US" sz="1600" dirty="0"/>
              <a:t>Supports hierarchy models of large organizations and hosted service model</a:t>
            </a:r>
          </a:p>
          <a:p>
            <a:pPr>
              <a:lnSpc>
                <a:spcPct val="75000"/>
              </a:lnSpc>
            </a:pPr>
            <a:r>
              <a:rPr lang="en-US" sz="1600" dirty="0"/>
              <a:t>Enables geo-location of expensive equipment items and personnel</a:t>
            </a:r>
          </a:p>
          <a:p>
            <a:pPr>
              <a:lnSpc>
                <a:spcPct val="75000"/>
              </a:lnSpc>
            </a:pPr>
            <a:endParaRPr lang="en-US" sz="1600" dirty="0"/>
          </a:p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27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sz="1600" dirty="0"/>
              <a:t>Customizable GUI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Branding of the GUI 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Localization to local language (</a:t>
            </a:r>
            <a:r>
              <a:rPr lang="en-US" sz="1500" dirty="0" err="1"/>
              <a:t>multilanguage</a:t>
            </a:r>
            <a:r>
              <a:rPr lang="en-US" sz="1500" dirty="0"/>
              <a:t> features)</a:t>
            </a:r>
          </a:p>
          <a:p>
            <a:pPr>
              <a:lnSpc>
                <a:spcPct val="75000"/>
              </a:lnSpc>
            </a:pPr>
            <a:r>
              <a:rPr lang="en-US" sz="1600" dirty="0"/>
              <a:t>Support for Windows 7, Windows Mobile</a:t>
            </a:r>
          </a:p>
          <a:p>
            <a:pPr>
              <a:lnSpc>
                <a:spcPct val="75000"/>
              </a:lnSpc>
            </a:pPr>
            <a:r>
              <a:rPr lang="en-US" sz="1600" dirty="0"/>
              <a:t>Unified communications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SMS, e-mail, voice calls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Integration with Microsoft Office Communication Server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Integration with Microsoft Exchange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Integration with Cisco Unified Communications Manager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Asynchronous data communications – works over GPRS</a:t>
            </a:r>
          </a:p>
          <a:p>
            <a:pPr>
              <a:lnSpc>
                <a:spcPct val="75000"/>
              </a:lnSpc>
            </a:pPr>
            <a:r>
              <a:rPr lang="en-US" sz="1600" dirty="0"/>
              <a:t>API for integration with software modules for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Human Resource Management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ERP (Navision, SAP, legacy solutions…)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Warehouse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Business Intelligence</a:t>
            </a:r>
          </a:p>
          <a:p>
            <a:pPr lvl="1">
              <a:lnSpc>
                <a:spcPct val="75000"/>
              </a:lnSpc>
            </a:pPr>
            <a:r>
              <a:rPr lang="en-US" sz="1500" dirty="0"/>
              <a:t>Document management</a:t>
            </a:r>
          </a:p>
          <a:p>
            <a:pPr>
              <a:lnSpc>
                <a:spcPct val="75000"/>
              </a:lnSpc>
            </a:pPr>
            <a:r>
              <a:rPr lang="en-US" sz="1600" dirty="0"/>
              <a:t>Supports bar-coding/scanning of equipment items, fast and easy compliance checks</a:t>
            </a:r>
          </a:p>
          <a:p>
            <a:pPr>
              <a:lnSpc>
                <a:spcPct val="75000"/>
              </a:lnSpc>
            </a:pPr>
            <a:r>
              <a:rPr lang="en-US" sz="1600" dirty="0"/>
              <a:t>Supports hierarchy models of large organizations and hosted service model</a:t>
            </a:r>
          </a:p>
          <a:p>
            <a:pPr>
              <a:lnSpc>
                <a:spcPct val="75000"/>
              </a:lnSpc>
            </a:pPr>
            <a:r>
              <a:rPr lang="en-US" sz="1600" dirty="0"/>
              <a:t>Enables geo-location of expensive equipment items and personnel</a:t>
            </a:r>
          </a:p>
          <a:p>
            <a:pPr>
              <a:lnSpc>
                <a:spcPct val="75000"/>
              </a:lnSpc>
            </a:pPr>
            <a:endParaRPr lang="en-US" sz="1600" dirty="0"/>
          </a:p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2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51086" cy="2693533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716" y="3577992"/>
            <a:ext cx="4210050" cy="747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997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AB55-D5BD-4762-B0FA-F56F54974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79C9B-109D-4C9B-AF77-B72D65B74C6E}" type="datetime3">
              <a:rPr lang="en-US"/>
              <a:pPr>
                <a:defRPr/>
              </a:pPr>
              <a:t>1 April 2010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6442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447800"/>
            <a:ext cx="4059238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47800"/>
            <a:ext cx="4060825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22391-2C71-46D2-97F0-1E01FC158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F4748-DF1B-449C-95EE-3FB5D64773F6}" type="datetime3">
              <a:rPr lang="en-US"/>
              <a:pPr>
                <a:defRPr/>
              </a:pPr>
              <a:t>1 April 2010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3578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0EC0-CF83-4F9A-9FE0-505618CD6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CDA7D-FE0F-47C5-AEAF-4A0F4A8FFA05}" type="datetime3">
              <a:rPr lang="en-US"/>
              <a:pPr>
                <a:defRPr/>
              </a:pPr>
              <a:t>1 April 2010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1390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4802F-BFE9-44CB-937E-DEA6192D0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F5621-8416-45B8-911A-39C1253FDE68}" type="datetime3">
              <a:rPr lang="en-US"/>
              <a:pPr>
                <a:defRPr/>
              </a:pPr>
              <a:t>1 April 2010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6891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E7A92-6076-43F7-9722-1A89A4B75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8050D-F8E0-4426-BBD0-82FFF4735099}" type="datetime3">
              <a:rPr lang="en-US"/>
              <a:pPr>
                <a:defRPr/>
              </a:pPr>
              <a:t>1 April 2010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2875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921DA-C597-4421-9720-6F380A8D9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1E13-3935-42FF-8050-6B27B66BFBFC}" type="datetime3">
              <a:rPr lang="en-US"/>
              <a:pPr>
                <a:defRPr/>
              </a:pPr>
              <a:t>1 April 2010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3007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4DC38-8719-40F9-B274-6E98B82CD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1815-7E58-4C49-AC76-8927E3F7D00B}" type="datetime3">
              <a:rPr lang="en-US"/>
              <a:pPr>
                <a:defRPr/>
              </a:pPr>
              <a:t>1 April 2010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8437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9E98-08DB-4898-B3B4-522230E7F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54663-F268-491D-82AC-440A04838725}" type="datetime3">
              <a:rPr lang="en-US"/>
              <a:pPr>
                <a:defRPr/>
              </a:pPr>
              <a:t>1 April 2010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750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114300"/>
            <a:ext cx="2068512" cy="5965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114300"/>
            <a:ext cx="6053138" cy="5965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EB768-8077-4013-A2F5-FF7BC911C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7CA42-E25B-41EF-93DA-615CB451BE9C}" type="datetime3">
              <a:rPr lang="en-US"/>
              <a:pPr>
                <a:defRPr/>
              </a:pPr>
              <a:t>1 April 2010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0313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Line,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536191"/>
            <a:ext cx="8348472" cy="46137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469535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94406" y="4717143"/>
            <a:ext cx="4137025" cy="428171"/>
          </a:xfrm>
          <a:prstGeom prst="rect">
            <a:avLst/>
          </a:prstGeom>
        </p:spPr>
        <p:txBody>
          <a:bodyPr/>
          <a:lstStyle>
            <a:lvl1pPr>
              <a:defRPr lang="en-US" sz="2200" dirty="0" smtClean="0">
                <a:solidFill>
                  <a:srgbClr xmlns:mc="http://schemas.openxmlformats.org/markup-compatibility/2006" xmlns:a14="http://schemas.microsoft.com/office/drawing/2010/main" val="003366" mc:Ignorable="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869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 Blue">
    <p:bg>
      <p:bgPr>
        <a:gradFill flip="none" rotWithShape="1">
          <a:gsLst>
            <a:gs pos="15000">
              <a:srgbClr xmlns:mc="http://schemas.openxmlformats.org/markup-compatibility/2006" xmlns:a14="http://schemas.microsoft.com/office/drawing/2010/main" val="EB9113" mc:Ignorable=""/>
            </a:gs>
            <a:gs pos="85000">
              <a:srgbClr xmlns:mc="http://schemas.openxmlformats.org/markup-compatibility/2006" xmlns:a14="http://schemas.microsoft.com/office/drawing/2010/main" val="C44306" mc:Ignorable="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1009650" y="2462996"/>
            <a:ext cx="7124700" cy="13684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5000"/>
              </a:lnSpc>
              <a:defRPr sz="2600" cap="none" baseline="0">
                <a:solidFill>
                  <a:schemeClr val="bg1"/>
                </a:solidFill>
              </a:defRPr>
            </a:lvl1pPr>
          </a:lstStyle>
          <a:p>
            <a:r>
              <a:rPr lang="en-US" cap="none" baseline="0" dirty="0" smtClean="0"/>
              <a:t>HP Enterprise Business. Outcomes that matter.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5534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6364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A2326-D97D-469B-A524-7E6E20C7B8B2}" type="datetime2">
              <a:rPr lang="en-US"/>
              <a:pPr>
                <a:defRPr/>
              </a:pPr>
              <a:t>Thursday, April 01,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F3AB7-AF78-4FAA-A4C2-9E739BABB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1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9C141-CA7A-4269-AD6E-E06B3E931D83}" type="datetime2">
              <a:rPr lang="en-US"/>
              <a:pPr>
                <a:defRPr/>
              </a:pPr>
              <a:t>Thursday, April 01, 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A9F57-DEE2-4A63-A926-710CF7BBB9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83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B7D49-1B41-43BB-BBCE-F6ACC8950CA8}" type="datetime2">
              <a:rPr lang="en-US"/>
              <a:pPr>
                <a:defRPr/>
              </a:pPr>
              <a:t>Thursday, April 01, 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AE58C-7B97-4240-A46F-34A6B02327C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718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425DC-890D-4882-86F0-8C550750A41D}" type="datetime2">
              <a:rPr lang="en-US"/>
              <a:pPr>
                <a:defRPr/>
              </a:pPr>
              <a:t>Thursday, April 01, 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6CDA2-2C45-4A27-935C-05AF70A04D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3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BAF65-A469-489F-833F-F8F23A9F5416}" type="datetime2">
              <a:rPr lang="en-US"/>
              <a:pPr>
                <a:defRPr/>
              </a:pPr>
              <a:t>Thursday, April 01, 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DF6DD-06E2-4FF6-8136-854E49450CB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06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3366" mc:Ignorable="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2378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7F67-F57D-455D-9FD9-7E6C027D1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77EA-3501-47C3-89D4-28284CB4977E}" type="datetime3">
              <a:rPr lang="en-US"/>
              <a:pPr>
                <a:defRPr/>
              </a:pPr>
              <a:t>1 April 2010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81960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xmlns:mc="http://schemas.openxmlformats.org/markup-compatibility/2006" xmlns:a14="http://schemas.microsoft.com/office/drawing/2010/main" val="003366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trans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8638"/>
            <a:ext cx="914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31" r:id="rId3"/>
    <p:sldLayoutId id="2147483833" r:id="rId4"/>
    <p:sldLayoutId id="2147483834" r:id="rId5"/>
    <p:sldLayoutId id="2147483835" r:id="rId6"/>
    <p:sldLayoutId id="2147483836" r:id="rId7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B2B3B5" mc:Ignorable=""/>
        </a:buClr>
        <a:buSzPct val="7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B2B3B5" mc:Ignorable=""/>
        </a:buClr>
        <a:buFont typeface="Futura Bk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B2B3B5" mc:Ignorable="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B2B3B5" mc:Ignorable=""/>
        </a:buClr>
        <a:buFont typeface="Futura Bk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B2B3B5" mc:Ignorable="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B2B3B5" mc:Ignorable="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B2B3B5" mc:Ignorable="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B2B3B5" mc:Ignorable="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B2B3B5" mc:Ignorable="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14300"/>
            <a:ext cx="8245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447800"/>
            <a:ext cx="8272463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ltGray">
          <a:xfrm>
            <a:off x="0" y="1171575"/>
            <a:ext cx="257175" cy="56864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1B4" mc:Ignorable="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ltGray">
          <a:xfrm>
            <a:off x="0" y="0"/>
            <a:ext cx="257175" cy="11144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71B4" mc:Ignorable="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900">
                <a:solidFill>
                  <a:srgbClr xmlns:mc="http://schemas.openxmlformats.org/markup-compatibility/2006" xmlns:a14="http://schemas.microsoft.com/office/drawing/2010/main" val="848589" mc:Ignorable=""/>
                </a:solidFill>
              </a:defRPr>
            </a:lvl1pPr>
          </a:lstStyle>
          <a:p>
            <a:pPr>
              <a:defRPr/>
            </a:pPr>
            <a:fld id="{FD40F977-B511-4073-997C-10ADF312E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23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6613" y="6550025"/>
            <a:ext cx="144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900">
                <a:solidFill>
                  <a:srgbClr xmlns:mc="http://schemas.openxmlformats.org/markup-compatibility/2006" xmlns:a14="http://schemas.microsoft.com/office/drawing/2010/main" val="848589" mc:Ignorable=""/>
                </a:solidFill>
              </a:defRPr>
            </a:lvl1pPr>
          </a:lstStyle>
          <a:p>
            <a:pPr>
              <a:defRPr/>
            </a:pPr>
            <a:fld id="{4F169684-7CE1-42AF-A933-B7EFB6852686}" type="datetime3">
              <a:rPr lang="en-US"/>
              <a:pPr>
                <a:defRPr/>
              </a:pPr>
              <a:t>1 April 2010</a:t>
            </a:fld>
            <a:endParaRPr lang="en-US"/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95525" y="6550025"/>
            <a:ext cx="50609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900">
                <a:solidFill>
                  <a:srgbClr xmlns:mc="http://schemas.openxmlformats.org/markup-compatibility/2006" xmlns:a14="http://schemas.microsoft.com/office/drawing/2010/main" val="848589" mc:Ignorable="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8" r:id="rId12"/>
    <p:sldLayoutId id="2147483839" r:id="rId13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2pPr>
      <a:lvl3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3pPr>
      <a:lvl4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4pPr>
      <a:lvl5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ABA69F" mc:Ignorable=""/>
        </a:buClr>
        <a:buSzPct val="8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ABA69F" mc:Ignorable=""/>
        </a:buClr>
        <a:buFont typeface="Futura Bk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ABA69F" mc:Ignorable="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ABA69F" mc:Ignorable=""/>
        </a:buClr>
        <a:buFont typeface="Futura Bk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ABA69F" mc:Ignorable="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lnSpc>
          <a:spcPct val="90000"/>
        </a:lnSpc>
        <a:spcBef>
          <a:spcPct val="25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ABA69F" mc:Ignorable="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lnSpc>
          <a:spcPct val="90000"/>
        </a:lnSpc>
        <a:spcBef>
          <a:spcPct val="25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ABA69F" mc:Ignorable="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lnSpc>
          <a:spcPct val="90000"/>
        </a:lnSpc>
        <a:spcBef>
          <a:spcPct val="25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ABA69F" mc:Ignorable="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lnSpc>
          <a:spcPct val="90000"/>
        </a:lnSpc>
        <a:spcBef>
          <a:spcPct val="25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ABA69F" mc:Ignorable="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xmlns:mc="http://schemas.openxmlformats.org/markup-compatibility/2006" xmlns:a14="http://schemas.microsoft.com/office/drawing/2010/main" val="003366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P_D_SD_RGB_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592455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chemeClr val="bg1"/>
                </a:solidFill>
              </a:rPr>
              <a:t>            Technology for better business outcomes</a:t>
            </a:r>
          </a:p>
        </p:txBody>
      </p:sp>
      <p:pic>
        <p:nvPicPr>
          <p:cNvPr id="3076" name="Picture 2" descr="D:\Documents and Settings\szrtrj\My Documents\0_My Files\HP\Marketing Collateral Online Content\HP Brand Migration\HP Templates\bt_head_gn_dk_b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700338"/>
            <a:ext cx="14271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white">
          <a:xfrm>
            <a:off x="957263" y="6032500"/>
            <a:ext cx="552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900" smtClean="0">
                <a:solidFill>
                  <a:schemeClr val="bg1"/>
                </a:solidFill>
              </a:rPr>
              <a:t>© 2009 Hewlett-Packard Development Company, L.P.</a:t>
            </a:r>
            <a:br>
              <a:rPr lang="en-US" sz="900" smtClean="0">
                <a:solidFill>
                  <a:schemeClr val="bg1"/>
                </a:solidFill>
              </a:rPr>
            </a:br>
            <a:r>
              <a:rPr lang="en-US" sz="900" smtClean="0">
                <a:solidFill>
                  <a:schemeClr val="bg1"/>
                </a:solidFill>
              </a:rPr>
              <a:t>The information contained herein is subject to change without notice.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0072B5" mc:Ignorable=""/>
        </a:buClr>
        <a:buSzPct val="75000"/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0072B5" mc:Ignorable=""/>
        </a:buClr>
        <a:buSzPct val="75000"/>
        <a:buChar char="•"/>
        <a:defRPr sz="2400">
          <a:solidFill>
            <a:schemeClr val="bg1"/>
          </a:solidFill>
          <a:latin typeface="+mn-lt"/>
        </a:defRPr>
      </a:lvl2pPr>
      <a:lvl3pPr marL="12573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0072B5" mc:Ignorable=""/>
        </a:buClr>
        <a:buSzPct val="75000"/>
        <a:buChar char="•"/>
        <a:defRPr sz="2000">
          <a:solidFill>
            <a:schemeClr val="bg1"/>
          </a:solidFill>
          <a:latin typeface="+mn-lt"/>
        </a:defRPr>
      </a:lvl3pPr>
      <a:lvl4pPr marL="17145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0072B5" mc:Ignorable=""/>
        </a:buClr>
        <a:buSzPct val="75000"/>
        <a:buChar char="•"/>
        <a:defRPr sz="2000">
          <a:solidFill>
            <a:schemeClr val="bg1"/>
          </a:solidFill>
          <a:latin typeface="+mn-lt"/>
        </a:defRPr>
      </a:lvl4pPr>
      <a:lvl5pPr marL="21717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0072B5" mc:Ignorable=""/>
        </a:buClr>
        <a:buSzPct val="75000"/>
        <a:buChar char="•"/>
        <a:defRPr sz="2000">
          <a:solidFill>
            <a:schemeClr val="bg1"/>
          </a:solidFill>
          <a:latin typeface="+mn-lt"/>
        </a:defRPr>
      </a:lvl5pPr>
      <a:lvl6pPr marL="26289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0072B5" mc:Ignorable=""/>
        </a:buClr>
        <a:buSzPct val="75000"/>
        <a:buChar char="•"/>
        <a:defRPr sz="2000">
          <a:solidFill>
            <a:schemeClr val="bg1"/>
          </a:solidFill>
          <a:latin typeface="+mn-lt"/>
        </a:defRPr>
      </a:lvl6pPr>
      <a:lvl7pPr marL="30861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0072B5" mc:Ignorable=""/>
        </a:buClr>
        <a:buSzPct val="75000"/>
        <a:buChar char="•"/>
        <a:defRPr sz="2000">
          <a:solidFill>
            <a:schemeClr val="bg1"/>
          </a:solidFill>
          <a:latin typeface="+mn-lt"/>
        </a:defRPr>
      </a:lvl7pPr>
      <a:lvl8pPr marL="35433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0072B5" mc:Ignorable=""/>
        </a:buClr>
        <a:buSzPct val="75000"/>
        <a:buChar char="•"/>
        <a:defRPr sz="2000">
          <a:solidFill>
            <a:schemeClr val="bg1"/>
          </a:solidFill>
          <a:latin typeface="+mn-lt"/>
        </a:defRPr>
      </a:lvl8pPr>
      <a:lvl9pPr marL="40005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xmlns:mc="http://schemas.openxmlformats.org/markup-compatibility/2006" xmlns:a14="http://schemas.microsoft.com/office/drawing/2010/main" val="0072B5" mc:Ignorable=""/>
        </a:buClr>
        <a:buSzPct val="75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781695"/>
            <a:ext cx="9144000" cy="1927225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Mobile </a:t>
            </a:r>
            <a:r>
              <a:rPr lang="en-US" sz="3600" b="1" dirty="0"/>
              <a:t>Solution for Employee </a:t>
            </a: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en-US" sz="3600" b="1" dirty="0" smtClean="0"/>
              <a:t>Protection </a:t>
            </a:r>
            <a:r>
              <a:rPr lang="en-US" sz="3600" b="1" dirty="0"/>
              <a:t>at </a:t>
            </a:r>
            <a:r>
              <a:rPr lang="en-US" sz="3600" b="1" dirty="0" smtClean="0"/>
              <a:t>Work</a:t>
            </a: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en-US" sz="2400" b="1" dirty="0" smtClean="0"/>
              <a:t>How </a:t>
            </a:r>
            <a:r>
              <a:rPr lang="en-US" sz="2400" b="1" dirty="0"/>
              <a:t>to </a:t>
            </a:r>
            <a:r>
              <a:rPr lang="en-US" sz="2400" b="1" dirty="0" err="1" smtClean="0"/>
              <a:t>sa</a:t>
            </a:r>
            <a:r>
              <a:rPr lang="hr-HR" sz="2400" b="1" dirty="0" smtClean="0"/>
              <a:t>ve money</a:t>
            </a:r>
            <a:r>
              <a:rPr lang="en-US" sz="2400" b="1" dirty="0" smtClean="0"/>
              <a:t> </a:t>
            </a:r>
            <a:r>
              <a:rPr lang="en-US" sz="2400" b="1" dirty="0"/>
              <a:t>and gain the </a:t>
            </a:r>
            <a:r>
              <a:rPr lang="en-US" sz="2400" b="1" dirty="0" smtClean="0"/>
              <a:t>productivity</a:t>
            </a:r>
            <a:r>
              <a:rPr lang="hr-HR" sz="2400" b="1" dirty="0" smtClean="0"/>
              <a:t>?</a:t>
            </a:r>
            <a:endParaRPr lang="en-US" sz="2400" dirty="0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14375" y="3501008"/>
            <a:ext cx="7845425" cy="745555"/>
          </a:xfrm>
        </p:spPr>
        <p:txBody>
          <a:bodyPr rtlCol="0" anchor="ctr">
            <a:normAutofit fontScale="85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 smtClean="0"/>
              <a:t>Tomislav Bronzin, </a:t>
            </a:r>
            <a:br>
              <a:rPr lang="hr-HR" b="1" dirty="0" smtClean="0"/>
            </a:br>
            <a:r>
              <a:rPr lang="hr-HR" sz="1900" b="1" dirty="0" smtClean="0"/>
              <a:t>Microsoft Regional Director and MVP</a:t>
            </a:r>
            <a:endParaRPr lang="en-US" sz="1900" b="1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0500"/>
            <a:ext cx="45815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0525"/>
            <a:ext cx="4572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03225"/>
            <a:ext cx="4572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98463"/>
            <a:ext cx="45910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409575"/>
            <a:ext cx="460057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6238"/>
            <a:ext cx="45720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385763"/>
            <a:ext cx="46005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381000"/>
            <a:ext cx="45624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2113"/>
            <a:ext cx="4572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85763"/>
            <a:ext cx="45656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297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11233 -0.2032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9 -0.1784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5885 -0.1173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27517 -0.0551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30712 -0.209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08 -0.1259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37066 -0.05509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771 -0.2835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931 0.13657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208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r-HR" dirty="0" smtClean="0"/>
              <a:t>Where is future?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24744"/>
            <a:ext cx="8272463" cy="2197224"/>
          </a:xfrm>
        </p:spPr>
        <p:txBody>
          <a:bodyPr/>
          <a:lstStyle/>
          <a:p>
            <a:r>
              <a:rPr lang="hr-HR" dirty="0" smtClean="0"/>
              <a:t>Gestures instead using buttons, </a:t>
            </a:r>
            <a:br>
              <a:rPr lang="hr-HR" dirty="0" smtClean="0"/>
            </a:br>
            <a:r>
              <a:rPr lang="hr-HR" dirty="0" smtClean="0"/>
              <a:t>stylus and keyboards</a:t>
            </a:r>
          </a:p>
          <a:p>
            <a:r>
              <a:rPr lang="hr-HR" dirty="0" smtClean="0"/>
              <a:t>Silverlight on mobile devices</a:t>
            </a:r>
          </a:p>
          <a:p>
            <a:r>
              <a:rPr lang="hr-HR" dirty="0" smtClean="0"/>
              <a:t>Windows Phone 7 Series</a:t>
            </a:r>
          </a:p>
          <a:p>
            <a:r>
              <a:rPr lang="hr-HR" dirty="0" smtClean="0"/>
              <a:t>Demo – Silverlight UI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6466" y="6512858"/>
            <a:ext cx="371763" cy="204830"/>
          </a:xfrm>
        </p:spPr>
        <p:txBody>
          <a:bodyPr/>
          <a:lstStyle/>
          <a:p>
            <a:pPr>
              <a:defRPr/>
            </a:pPr>
            <a:fld id="{BCA77F67-F57D-455D-9FD9-7E6C027D15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44929" y="6512858"/>
            <a:ext cx="1383448" cy="204830"/>
          </a:xfrm>
        </p:spPr>
        <p:txBody>
          <a:bodyPr/>
          <a:lstStyle/>
          <a:p>
            <a:pPr>
              <a:defRPr/>
            </a:pPr>
            <a:fld id="{7D0177EA-3501-47C3-89D4-28284CB4977E}" type="datetime3">
              <a:rPr lang="en-US" smtClean="0"/>
              <a:pPr>
                <a:defRPr/>
              </a:pPr>
              <a:t>1 April 2010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9" y="3718526"/>
            <a:ext cx="1796873" cy="297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12" y="3718482"/>
            <a:ext cx="1798304" cy="297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338" y="3717032"/>
            <a:ext cx="1750829" cy="294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86" y="3717032"/>
            <a:ext cx="1776115" cy="294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/>
          <a:stretch/>
        </p:blipFill>
        <p:spPr bwMode="auto">
          <a:xfrm>
            <a:off x="7387112" y="3717032"/>
            <a:ext cx="1721392" cy="294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50" y="476672"/>
            <a:ext cx="3024050" cy="30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44813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4300"/>
            <a:ext cx="8245475" cy="814388"/>
          </a:xfrm>
        </p:spPr>
        <p:txBody>
          <a:bodyPr/>
          <a:lstStyle/>
          <a:p>
            <a:pPr eaLnBrk="1" hangingPunct="1"/>
            <a:r>
              <a:rPr lang="en-US" smtClean="0"/>
              <a:t>Case Study: Croatian Forests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00050" y="1664543"/>
            <a:ext cx="8272463" cy="4632325"/>
          </a:xfrm>
          <a:solidFill>
            <a:srgbClr xmlns:mc="http://schemas.openxmlformats.org/markup-compatibility/2006" xmlns:a14="http://schemas.microsoft.com/office/drawing/2010/main" val="FFCCFF" mc:Ignorable=""/>
          </a:solidFill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400" b="1" dirty="0" smtClean="0"/>
              <a:t>Before: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on average 14 </a:t>
            </a:r>
            <a:r>
              <a:rPr lang="hr-HR" sz="2000" dirty="0" smtClean="0"/>
              <a:t>fatal </a:t>
            </a:r>
            <a:r>
              <a:rPr lang="en-US" sz="2000" dirty="0" smtClean="0"/>
              <a:t>casualties at 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en-US" sz="2000" dirty="0" smtClean="0"/>
              <a:t>work per year + many injuries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high</a:t>
            </a:r>
            <a:r>
              <a:rPr lang="hr-HR" sz="2000" dirty="0" smtClean="0"/>
              <a:t>er</a:t>
            </a:r>
            <a:r>
              <a:rPr lang="en-US" sz="2000" dirty="0" smtClean="0"/>
              <a:t> insurance costs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absence from work due to sick leave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en-US" sz="2000" dirty="0" smtClean="0"/>
              <a:t>huge paperwork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high costs for replacement manpower,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en-US" sz="2000" dirty="0" smtClean="0"/>
              <a:t>education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bulk ordering of the equipment</a:t>
            </a:r>
          </a:p>
          <a:p>
            <a:pPr lvl="1" eaLnBrk="1" hangingPunct="1">
              <a:lnSpc>
                <a:spcPct val="85000"/>
              </a:lnSpc>
            </a:pPr>
            <a:r>
              <a:rPr lang="hr-HR" sz="2000" dirty="0" smtClean="0"/>
              <a:t>poor</a:t>
            </a:r>
            <a:r>
              <a:rPr lang="en-US" sz="2000" dirty="0" smtClean="0"/>
              <a:t> record of usage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strange wear-out patterns</a:t>
            </a:r>
            <a:endParaRPr lang="hr-HR" sz="2000" dirty="0" smtClean="0"/>
          </a:p>
        </p:txBody>
      </p:sp>
      <p:sp>
        <p:nvSpPr>
          <p:cNvPr id="31748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5403850" y="2132856"/>
            <a:ext cx="3740150" cy="4725144"/>
          </a:xfrm>
          <a:solidFill>
            <a:srgbClr xmlns:mc="http://schemas.openxmlformats.org/markup-compatibility/2006" xmlns:a14="http://schemas.microsoft.com/office/drawing/2010/main" val="CCFF99" mc:Ignorable=""/>
          </a:solidFill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400" b="1" dirty="0" smtClean="0"/>
              <a:t>After: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0 dead in the last 2 years and much less injuries</a:t>
            </a:r>
            <a:endParaRPr lang="hr-HR" sz="2000" dirty="0" smtClean="0"/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lower insurance costs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reduced absence from work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less paperwork, automated process and easier communication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exact ordering per employee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reduced frequency or reordering (tracking of usage of the equipment)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control of usage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 rotWithShape="1">
          <a:blip r:embed="rId3"/>
          <a:srcRect r="12797"/>
          <a:stretch/>
        </p:blipFill>
        <p:spPr bwMode="auto">
          <a:xfrm>
            <a:off x="3059832" y="836712"/>
            <a:ext cx="6084168" cy="7947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 animBg="1"/>
      <p:bldP spid="31748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Technical Information</a:t>
            </a:r>
            <a:r>
              <a:rPr lang="hr-HR" sz="4000" dirty="0" smtClean="0"/>
              <a:t> (1)</a:t>
            </a:r>
            <a:endParaRPr lang="en-US" sz="4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412776"/>
            <a:ext cx="8348472" cy="51517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800" b="1" dirty="0" smtClean="0"/>
              <a:t>Customizable GUI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hr-HR" sz="2800" dirty="0" smtClean="0"/>
              <a:t> </a:t>
            </a:r>
            <a:r>
              <a:rPr lang="en-US" dirty="0"/>
              <a:t>Branding of the GUI 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hr-HR" dirty="0"/>
              <a:t> </a:t>
            </a:r>
            <a:r>
              <a:rPr lang="en-US" dirty="0"/>
              <a:t>Localization to local language (Multilanguage features)</a:t>
            </a:r>
            <a:endParaRPr lang="hr-HR" dirty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800" b="1" dirty="0" smtClean="0"/>
              <a:t>Support </a:t>
            </a:r>
            <a:r>
              <a:rPr lang="en-US" sz="2800" b="1" dirty="0"/>
              <a:t>for </a:t>
            </a:r>
            <a:r>
              <a:rPr lang="en-US" sz="2800" b="1" dirty="0" smtClean="0"/>
              <a:t>Windows Mobile</a:t>
            </a:r>
            <a:r>
              <a:rPr lang="hr-HR" sz="2800" b="1" dirty="0" smtClean="0"/>
              <a:t> OS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800" b="1" dirty="0" smtClean="0"/>
              <a:t>Unified </a:t>
            </a:r>
            <a:r>
              <a:rPr lang="en-US" sz="2800" b="1" dirty="0"/>
              <a:t>communications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hr-HR" sz="2800" dirty="0" smtClean="0"/>
              <a:t> </a:t>
            </a:r>
            <a:r>
              <a:rPr lang="en-US" sz="2400" dirty="0" smtClean="0"/>
              <a:t>S</a:t>
            </a:r>
            <a:r>
              <a:rPr lang="hr-HR" sz="2400" dirty="0" smtClean="0"/>
              <a:t>ending and receiving ofg S</a:t>
            </a:r>
            <a:r>
              <a:rPr lang="en-US" sz="2400" dirty="0" smtClean="0"/>
              <a:t>MS, e-mail, voice calls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hr-HR" sz="2400" dirty="0"/>
              <a:t> </a:t>
            </a:r>
            <a:r>
              <a:rPr lang="hr-HR" sz="2400" dirty="0" smtClean="0"/>
              <a:t>Integration with </a:t>
            </a:r>
            <a:r>
              <a:rPr lang="en-US" sz="2400" dirty="0" smtClean="0"/>
              <a:t>Microsoft </a:t>
            </a:r>
            <a:r>
              <a:rPr lang="en-US" sz="2400" dirty="0"/>
              <a:t>Office </a:t>
            </a:r>
            <a:r>
              <a:rPr lang="en-US" sz="2400" dirty="0" smtClean="0"/>
              <a:t>Exchange</a:t>
            </a:r>
            <a:endParaRPr lang="hr-HR" sz="2400" dirty="0"/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hr-HR" sz="2400" dirty="0" smtClean="0"/>
              <a:t> Integration </a:t>
            </a:r>
            <a:r>
              <a:rPr lang="hr-HR" sz="2400" dirty="0"/>
              <a:t>with </a:t>
            </a:r>
            <a:r>
              <a:rPr lang="hr-HR" sz="2400" dirty="0" smtClean="0"/>
              <a:t>Microsoft </a:t>
            </a:r>
            <a:r>
              <a:rPr lang="en-US" sz="2400" dirty="0" smtClean="0"/>
              <a:t>Communication</a:t>
            </a:r>
            <a:r>
              <a:rPr lang="hr-HR" sz="2400" dirty="0" smtClean="0"/>
              <a:t> </a:t>
            </a:r>
            <a:r>
              <a:rPr lang="en-US" sz="2400" dirty="0" smtClean="0"/>
              <a:t>Server</a:t>
            </a:r>
            <a:r>
              <a:rPr lang="hr-HR" sz="2400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hr-HR" sz="2400" dirty="0"/>
              <a:t> Integration </a:t>
            </a:r>
            <a:r>
              <a:rPr lang="en-US" sz="2400" dirty="0" smtClean="0"/>
              <a:t>with Cisco Unified Communications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 </a:t>
            </a:r>
            <a:r>
              <a:rPr lang="en-US" sz="2400" dirty="0" smtClean="0"/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336873809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Technical Information</a:t>
            </a:r>
            <a:r>
              <a:rPr lang="hr-HR" sz="4000" smtClean="0"/>
              <a:t> (2)</a:t>
            </a:r>
            <a:endParaRPr lang="en-US" sz="40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484784"/>
            <a:ext cx="8348472" cy="50797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hr-HR" sz="2600" b="1" dirty="0" smtClean="0"/>
              <a:t>A</a:t>
            </a:r>
            <a:r>
              <a:rPr lang="en-US" sz="2600" b="1" dirty="0" smtClean="0"/>
              <a:t>synchronous </a:t>
            </a:r>
            <a:r>
              <a:rPr lang="en-US" sz="2600" b="1" dirty="0"/>
              <a:t>data communications </a:t>
            </a:r>
            <a:r>
              <a:rPr lang="hr-HR" sz="2600" b="1" dirty="0" smtClean="0"/>
              <a:t>- better UI</a:t>
            </a:r>
            <a:endParaRPr lang="hr-HR" sz="2600" b="1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hr-HR" sz="2600" b="1" dirty="0" smtClean="0"/>
              <a:t>W</a:t>
            </a:r>
            <a:r>
              <a:rPr lang="en-US" sz="2600" b="1" dirty="0" err="1" smtClean="0"/>
              <a:t>orks</a:t>
            </a:r>
            <a:r>
              <a:rPr lang="en-US" sz="2600" b="1" dirty="0" smtClean="0"/>
              <a:t> </a:t>
            </a:r>
            <a:r>
              <a:rPr lang="hr-HR" sz="2600" b="1" dirty="0" smtClean="0"/>
              <a:t>even on slow communication lines </a:t>
            </a:r>
          </a:p>
          <a:p>
            <a:pPr lvl="1">
              <a:lnSpc>
                <a:spcPct val="100000"/>
              </a:lnSpc>
              <a:spcBef>
                <a:spcPts val="500"/>
              </a:spcBef>
            </a:pPr>
            <a:r>
              <a:rPr lang="hr-HR" sz="2200" b="1" dirty="0" smtClean="0"/>
              <a:t>like </a:t>
            </a:r>
            <a:r>
              <a:rPr lang="en-US" sz="2200" b="1" dirty="0" smtClean="0"/>
              <a:t>GPRS </a:t>
            </a:r>
            <a:r>
              <a:rPr lang="hr-HR" sz="2200" b="1" dirty="0" smtClean="0"/>
              <a:t>/ EDGE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hr-HR" sz="2600" b="1" dirty="0" smtClean="0"/>
              <a:t>Programing interface (</a:t>
            </a:r>
            <a:r>
              <a:rPr lang="en-US" sz="2600" b="1" dirty="0" smtClean="0"/>
              <a:t>API</a:t>
            </a:r>
            <a:r>
              <a:rPr lang="hr-HR" sz="2600" b="1" dirty="0" smtClean="0"/>
              <a:t>)</a:t>
            </a:r>
            <a:r>
              <a:rPr lang="en-US" sz="2600" b="1" dirty="0" smtClean="0"/>
              <a:t> for integration with </a:t>
            </a:r>
            <a:r>
              <a:rPr lang="hr-HR" sz="2600" b="1" dirty="0" smtClean="0"/>
              <a:t>other </a:t>
            </a:r>
            <a:r>
              <a:rPr lang="en-US" sz="2600" b="1" dirty="0" smtClean="0"/>
              <a:t>software </a:t>
            </a:r>
            <a:r>
              <a:rPr lang="hr-HR" sz="2600" b="1" dirty="0" smtClean="0"/>
              <a:t>packages/</a:t>
            </a:r>
            <a:r>
              <a:rPr lang="en-US" sz="2600" b="1" dirty="0" smtClean="0"/>
              <a:t>modules for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r-HR" sz="2800" dirty="0" smtClean="0"/>
              <a:t> </a:t>
            </a:r>
            <a:r>
              <a:rPr lang="en-US" sz="2200" dirty="0" smtClean="0"/>
              <a:t>Human Resource Management</a:t>
            </a:r>
            <a:r>
              <a:rPr lang="hr-HR" sz="2200" dirty="0" smtClean="0"/>
              <a:t>,  </a:t>
            </a:r>
            <a:r>
              <a:rPr lang="en-US" sz="2200" dirty="0" smtClean="0"/>
              <a:t>ERP (Navision, SAP</a:t>
            </a:r>
            <a:r>
              <a:rPr lang="hr-HR" sz="2200" dirty="0"/>
              <a:t> </a:t>
            </a:r>
            <a:r>
              <a:rPr lang="hr-HR" sz="2200" dirty="0" smtClean="0"/>
              <a:t>…)</a:t>
            </a:r>
            <a:endParaRPr lang="hr-HR" sz="22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600" b="1" dirty="0" smtClean="0"/>
              <a:t>Supports bar-coding/scanning</a:t>
            </a:r>
            <a:r>
              <a:rPr lang="hr-HR" sz="2600" b="1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500"/>
              </a:spcBef>
            </a:pPr>
            <a:r>
              <a:rPr lang="en-US" sz="2200" dirty="0">
                <a:ea typeface="+mn-ea"/>
                <a:cs typeface="+mn-cs"/>
              </a:rPr>
              <a:t>of equipment items, fast and easy compliance checks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600" b="1" dirty="0" smtClean="0"/>
              <a:t>Supports hierarchy models of large organizations </a:t>
            </a:r>
            <a:endParaRPr lang="hr-HR" sz="2600" b="1" dirty="0" smtClean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600" b="1" dirty="0" smtClean="0"/>
              <a:t>Enables geo-location </a:t>
            </a:r>
            <a:r>
              <a:rPr lang="en-US" sz="2600" b="1" dirty="0"/>
              <a:t>of  </a:t>
            </a:r>
            <a:r>
              <a:rPr lang="en-US" sz="2600" b="1" dirty="0" smtClean="0"/>
              <a:t>personnel</a:t>
            </a:r>
            <a:r>
              <a:rPr lang="hr-HR" sz="2600" b="1" dirty="0" smtClean="0"/>
              <a:t>/</a:t>
            </a:r>
            <a:r>
              <a:rPr lang="en-US" sz="2600" b="1" dirty="0" smtClean="0"/>
              <a:t>equipment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8087482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– Business Info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b="1" dirty="0" smtClean="0"/>
              <a:t>Saving lives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 smtClean="0"/>
              <a:t>foreman on the field can check whether worker has compliant equipment for the job assignment</a:t>
            </a:r>
            <a:endParaRPr lang="hr-HR" sz="1800" dirty="0" smtClean="0"/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 smtClean="0"/>
              <a:t>reduced injuries due to proper safety equipment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b="1" dirty="0"/>
              <a:t>Savings on insurance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 smtClean="0"/>
              <a:t>track record for insurance in case of incident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 smtClean="0"/>
              <a:t>less compensations for injuries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 smtClean="0"/>
              <a:t>over time reduced insurance costs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b="1" dirty="0" smtClean="0"/>
              <a:t>Savings on purchasing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 smtClean="0"/>
              <a:t>ordering exactly what is needed (for each employee)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 smtClean="0"/>
              <a:t>ordering according to equipment wear-out period (calculating sick leave, vacations, and when it was actually used, based on job assignment)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000" b="1" dirty="0" smtClean="0"/>
              <a:t>Regulatory compliance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1337094" y="1644122"/>
            <a:ext cx="6690043" cy="1857388"/>
          </a:xfrm>
          <a:prstGeom prst="rect">
            <a:avLst/>
          </a:prstGeom>
        </p:spPr>
        <p:txBody>
          <a:bodyPr/>
          <a:lstStyle>
            <a:lvl1pPr marL="225425" marR="0" indent="-225425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Futura Bk" pitchFamily="34" charset="0"/>
              <a:buChar char="–"/>
              <a:tabLst/>
              <a:defRPr sz="2000" kern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+mn-lt"/>
                <a:ea typeface="+mn-ea"/>
                <a:cs typeface="+mn-cs"/>
              </a:defRPr>
            </a:lvl1pPr>
            <a:lvl2pPr marL="342900" marR="0" indent="-1143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 sz="1600" kern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+mn-lt"/>
                <a:ea typeface="+mn-ea"/>
                <a:cs typeface="+mn-cs"/>
              </a:defRPr>
            </a:lvl2pPr>
            <a:lvl3pPr marL="571500" indent="-174625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 kern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 kern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+mn-lt"/>
                <a:ea typeface="+mn-ea"/>
                <a:cs typeface="+mn-cs"/>
              </a:defRPr>
            </a:lvl4pPr>
            <a:lvl5pPr marL="1028700" indent="-174625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 kern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3600" b="1" dirty="0" smtClean="0">
                <a:solidFill>
                  <a:schemeClr val="bg1"/>
                </a:solidFill>
              </a:rPr>
              <a:t>www.protectatwork.com/en</a:t>
            </a:r>
          </a:p>
          <a:p>
            <a:pPr marL="0" indent="0" algn="ctr">
              <a:buNone/>
            </a:pPr>
            <a:r>
              <a:rPr lang="hr-HR" b="1" dirty="0" smtClean="0"/>
              <a:t>helpdesk@citus.hr </a:t>
            </a:r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endParaRPr lang="hr-HR" sz="3600" b="1" dirty="0" smtClean="0">
              <a:solidFill>
                <a:schemeClr val="bg1"/>
              </a:solidFill>
            </a:endParaRPr>
          </a:p>
          <a:p>
            <a:pPr algn="ctr"/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428596" y="572560"/>
            <a:ext cx="8229600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260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 smtClean="0"/>
              <a:t>Awards and contact info:</a:t>
            </a:r>
            <a:endParaRPr lang="hr-HR" sz="3200" dirty="0"/>
          </a:p>
        </p:txBody>
      </p:sp>
      <p:pic>
        <p:nvPicPr>
          <p:cNvPr id="6" name="Picture 6" descr="http://www.protectatwork.com/slike/medalja_b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286256"/>
            <a:ext cx="1714512" cy="1714512"/>
          </a:xfrm>
          <a:prstGeom prst="rect">
            <a:avLst/>
          </a:prstGeom>
          <a:noFill/>
        </p:spPr>
      </p:pic>
      <p:pic>
        <p:nvPicPr>
          <p:cNvPr id="7" name="Picture 4" descr="D:\Users\tom1\Pictures\WinDays9\_L2Y0770.jpg"/>
          <p:cNvPicPr>
            <a:picLocks noChangeAspect="1" noChangeArrowheads="1"/>
          </p:cNvPicPr>
          <p:nvPr/>
        </p:nvPicPr>
        <p:blipFill>
          <a:blip r:embed="rId3" cstate="print"/>
          <a:srcRect t="23810" r="26189" b="15872"/>
          <a:stretch>
            <a:fillRect/>
          </a:stretch>
        </p:blipFill>
        <p:spPr bwMode="auto">
          <a:xfrm>
            <a:off x="3357554" y="3714752"/>
            <a:ext cx="2214578" cy="2714644"/>
          </a:xfrm>
          <a:prstGeom prst="rect">
            <a:avLst/>
          </a:prstGeom>
          <a:noFill/>
        </p:spPr>
      </p:pic>
      <p:pic>
        <p:nvPicPr>
          <p:cNvPr id="8" name="Picture 2" descr="D:\Users\tom1\My Documents\My Received Files\MS-WD 2009 nagrada_TomislavBronzin_Doprinos MS zajednici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643314"/>
            <a:ext cx="1954945" cy="281237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395395"/>
            <a:ext cx="2247829" cy="159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6037942" y="5118103"/>
            <a:ext cx="2998554" cy="1723728"/>
            <a:chOff x="6037942" y="5234215"/>
            <a:chExt cx="2792752" cy="1723728"/>
          </a:xfrm>
        </p:grpSpPr>
        <p:pic>
          <p:nvPicPr>
            <p:cNvPr id="11" name="Picture 2" descr="http://www.protectatwork.com/ru/slike/bis_lar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942" y="5234215"/>
              <a:ext cx="2792752" cy="1069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037942" y="6250057"/>
              <a:ext cx="279275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r-HR" sz="2000" i="1" dirty="0" smtClean="0">
                  <a:latin typeface="+mj-lt"/>
                </a:rPr>
                <a:t>British Invention Show:</a:t>
              </a:r>
              <a:br>
                <a:rPr lang="hr-HR" sz="2000" i="1" dirty="0" smtClean="0">
                  <a:latin typeface="+mj-lt"/>
                </a:rPr>
              </a:br>
              <a:r>
                <a:rPr lang="hr-HR" sz="2000" dirty="0" smtClean="0">
                  <a:latin typeface="+mj-lt"/>
                </a:rPr>
                <a:t>Silver medal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342608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00050" y="1844824"/>
            <a:ext cx="8272463" cy="463232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600" b="1" dirty="0" smtClean="0"/>
              <a:t>Software Architect</a:t>
            </a:r>
            <a:r>
              <a:rPr lang="hr-HR" sz="2600" b="1" dirty="0" smtClean="0"/>
              <a:t> – CITUS Ltd.</a:t>
            </a:r>
            <a:endParaRPr lang="en-US" sz="26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900" dirty="0" smtClean="0"/>
              <a:t>Consult</a:t>
            </a:r>
            <a:r>
              <a:rPr lang="hr-HR" sz="1900" dirty="0" smtClean="0"/>
              <a:t>ant</a:t>
            </a:r>
            <a:r>
              <a:rPr lang="en-US" sz="1900" dirty="0" smtClean="0"/>
              <a:t> and train</a:t>
            </a:r>
            <a:r>
              <a:rPr lang="hr-HR" sz="1900" dirty="0" smtClean="0"/>
              <a:t>er</a:t>
            </a:r>
            <a:r>
              <a:rPr lang="en-US" sz="1900" dirty="0" smtClean="0"/>
              <a:t> on .NET </a:t>
            </a:r>
            <a:r>
              <a:rPr lang="hr-HR" sz="1900" dirty="0" smtClean="0"/>
              <a:t>architecture and development, </a:t>
            </a:r>
            <a:r>
              <a:rPr lang="hr-HR" sz="1900" dirty="0" smtClean="0">
                <a:hlinkClick r:id=""/>
              </a:rPr>
              <a:t>http://www.citusgrupa.com</a:t>
            </a:r>
            <a:endParaRPr lang="hr-HR" sz="19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b="1" dirty="0" smtClean="0"/>
              <a:t>INETA</a:t>
            </a:r>
            <a:r>
              <a:rPr lang="en-US" sz="2200" dirty="0" smtClean="0"/>
              <a:t> </a:t>
            </a:r>
            <a:r>
              <a:rPr lang="hr-HR" sz="2200" b="1" dirty="0" smtClean="0"/>
              <a:t>Europe </a:t>
            </a:r>
            <a:r>
              <a:rPr lang="en-US" sz="2200" dirty="0" smtClean="0"/>
              <a:t>Vice President</a:t>
            </a:r>
            <a:r>
              <a:rPr lang="hr-HR" sz="2200" dirty="0" smtClean="0"/>
              <a:t> </a:t>
            </a:r>
            <a:r>
              <a:rPr lang="hr-HR" sz="2200" dirty="0" smtClean="0">
                <a:hlinkClick r:id=""/>
              </a:rPr>
              <a:t>http://europe.ineta.org</a:t>
            </a:r>
            <a:r>
              <a:rPr lang="hr-HR" sz="22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hr-HR" sz="2200" b="1" dirty="0" smtClean="0"/>
              <a:t>One of the </a:t>
            </a:r>
            <a:r>
              <a:rPr lang="hr-HR" sz="2200" b="1" dirty="0"/>
              <a:t>l</a:t>
            </a:r>
            <a:r>
              <a:rPr lang="en-US" sz="2200" b="1" dirty="0" err="1" smtClean="0"/>
              <a:t>eader</a:t>
            </a:r>
            <a:r>
              <a:rPr lang="hr-HR" sz="2200" b="1" dirty="0" smtClean="0"/>
              <a:t>s</a:t>
            </a:r>
            <a:r>
              <a:rPr lang="en-US" sz="2200" b="1" dirty="0" smtClean="0"/>
              <a:t> </a:t>
            </a:r>
            <a:r>
              <a:rPr lang="en-US" sz="2200" b="1" dirty="0"/>
              <a:t>of </a:t>
            </a:r>
            <a:r>
              <a:rPr lang="hr-HR" sz="2200" b="1" dirty="0" smtClean="0"/>
              <a:t>MS</a:t>
            </a:r>
            <a:r>
              <a:rPr lang="en-US" sz="2200" b="1" dirty="0" smtClean="0"/>
              <a:t> </a:t>
            </a:r>
            <a:r>
              <a:rPr lang="en-US" sz="2200" b="1" dirty="0"/>
              <a:t>Community in </a:t>
            </a:r>
            <a:r>
              <a:rPr lang="hr-HR" sz="2200" b="1" dirty="0" smtClean="0"/>
              <a:t>Europe</a:t>
            </a:r>
            <a:r>
              <a:rPr lang="hr-HR" sz="2400" dirty="0" smtClean="0"/>
              <a:t> 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b="1" dirty="0" smtClean="0"/>
              <a:t>Recent projects:</a:t>
            </a:r>
          </a:p>
          <a:p>
            <a:pPr lvl="1">
              <a:lnSpc>
                <a:spcPct val="80000"/>
              </a:lnSpc>
              <a:defRPr/>
            </a:pPr>
            <a:r>
              <a:rPr lang="hr-HR" sz="2000" dirty="0"/>
              <a:t>Protect@Work, Competence </a:t>
            </a:r>
            <a:r>
              <a:rPr lang="hr-HR" sz="2000" dirty="0" smtClean="0"/>
              <a:t>Manager, Smarthome,  </a:t>
            </a: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/>
              <a:t>Speaker:</a:t>
            </a:r>
            <a:r>
              <a:rPr lang="en-US" sz="2200" dirty="0" smtClean="0"/>
              <a:t> </a:t>
            </a:r>
            <a:endParaRPr lang="hr-HR" sz="2200" dirty="0" smtClean="0"/>
          </a:p>
          <a:p>
            <a:pPr lvl="1">
              <a:lnSpc>
                <a:spcPct val="80000"/>
              </a:lnSpc>
              <a:defRPr/>
            </a:pPr>
            <a:r>
              <a:rPr lang="hr-HR" sz="2000" dirty="0" smtClean="0"/>
              <a:t>TechEd Europe, DevDays</a:t>
            </a:r>
            <a:r>
              <a:rPr lang="hr-HR" sz="2000" dirty="0"/>
              <a:t> , DevReach</a:t>
            </a:r>
            <a:r>
              <a:rPr lang="hr-HR" sz="2000" dirty="0" smtClean="0"/>
              <a:t>, </a:t>
            </a:r>
            <a:br>
              <a:rPr lang="hr-HR" sz="2000" dirty="0" smtClean="0"/>
            </a:br>
            <a:r>
              <a:rPr lang="hr-HR" sz="2000" dirty="0" smtClean="0"/>
              <a:t>WinDays, Sinergija, NT Konferenca, Vizija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sz="1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b="1" dirty="0" smtClean="0"/>
              <a:t>Contact</a:t>
            </a:r>
            <a:r>
              <a:rPr lang="en-US" sz="2200" dirty="0" smtClean="0"/>
              <a:t> at </a:t>
            </a:r>
            <a:r>
              <a:rPr lang="hr-HR" sz="2200" dirty="0" smtClean="0">
                <a:hlinkClick r:id=""/>
              </a:rPr>
              <a:t>tomislav.bronzin@citus.hr</a:t>
            </a:r>
            <a:r>
              <a:rPr lang="hr-HR" sz="2200" dirty="0" smtClean="0"/>
              <a:t> </a:t>
            </a:r>
            <a:endParaRPr lang="en-US" sz="2600" dirty="0" smtClean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165975" y="948675"/>
            <a:ext cx="1978025" cy="5143536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7" descr="MVP_FullColor_For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101222"/>
            <a:ext cx="8255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8" descr="MS_RD_Lo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2013" y="3182824"/>
            <a:ext cx="1871663" cy="7286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7453313" y="1866024"/>
            <a:ext cx="1439863" cy="1008063"/>
            <a:chOff x="3193" y="1892"/>
            <a:chExt cx="1342" cy="796"/>
          </a:xfrm>
          <a:solidFill>
            <a:schemeClr val="bg1"/>
          </a:solidFill>
        </p:grpSpPr>
        <p:pic>
          <p:nvPicPr>
            <p:cNvPr id="16" name="Picture 10" descr="logo_znak_kucice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5" y="1892"/>
              <a:ext cx="1276" cy="51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7" name="Picture 11" descr="logo_znak4"/>
            <p:cNvPicPr>
              <a:picLocks noChangeAspect="1" noChangeArrowheads="1"/>
            </p:cNvPicPr>
            <p:nvPr/>
          </p:nvPicPr>
          <p:blipFill>
            <a:blip r:embed="rId6" cstate="print"/>
            <a:srcRect b="19373"/>
            <a:stretch>
              <a:fillRect/>
            </a:stretch>
          </p:blipFill>
          <p:spPr bwMode="auto">
            <a:xfrm>
              <a:off x="3193" y="2404"/>
              <a:ext cx="1342" cy="28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8" name="Picture 17" descr="INETA_logo.jpeg"/>
          <p:cNvPicPr>
            <a:picLocks noChangeAspect="1"/>
          </p:cNvPicPr>
          <p:nvPr/>
        </p:nvPicPr>
        <p:blipFill>
          <a:blip r:embed="rId7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5458544"/>
            <a:ext cx="1532219" cy="10668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28625" y="269776"/>
            <a:ext cx="8245475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About </a:t>
            </a:r>
            <a:r>
              <a:rPr lang="hr-HR" dirty="0" smtClean="0"/>
              <a:t>Tomislav Bronzin</a:t>
            </a:r>
            <a:br>
              <a:rPr lang="hr-HR" dirty="0" smtClean="0"/>
            </a:br>
            <a:r>
              <a:rPr lang="hr-HR" sz="1800" dirty="0" smtClean="0">
                <a:solidFill>
                  <a:schemeClr val="tx2"/>
                </a:solidFill>
              </a:rPr>
              <a:t>Microsoft Regional Director &amp; Most Valuable Professional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5868369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Rectangle 2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90011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traight Connector 2051"/>
          <p:cNvSpPr>
            <a:spLocks noChangeShapeType="1"/>
          </p:cNvSpPr>
          <p:nvPr/>
        </p:nvSpPr>
        <p:spPr bwMode="auto">
          <a:xfrm>
            <a:off x="309563" y="4708525"/>
            <a:ext cx="533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/>
          <a:p>
            <a:endParaRPr lang="hr-HR"/>
          </a:p>
        </p:txBody>
      </p:sp>
      <p:sp>
        <p:nvSpPr>
          <p:cNvPr id="12292" name="Rectangle 2052"/>
          <p:cNvSpPr>
            <a:spLocks noChangeArrowheads="1"/>
          </p:cNvSpPr>
          <p:nvPr/>
        </p:nvSpPr>
        <p:spPr bwMode="auto">
          <a:xfrm>
            <a:off x="6305550" y="3471863"/>
            <a:ext cx="25527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192088" indent="-193675" eaLnBrk="1" hangingPunct="1">
              <a:lnSpc>
                <a:spcPct val="85000"/>
              </a:lnSpc>
              <a:spcBef>
                <a:spcPct val="25000"/>
              </a:spcBef>
              <a:buClr>
                <a:schemeClr val="folHlink"/>
              </a:buClr>
              <a:buSzPct val="45000"/>
              <a:buFont typeface="Wingdings 2" pitchFamily="18" charset="2"/>
              <a:buChar char="¢"/>
            </a:pPr>
            <a:r>
              <a:rPr lang="en-US" sz="1800" b="0">
                <a:latin typeface="Calibri" pitchFamily="34" charset="0"/>
              </a:rPr>
              <a:t>Reduced injuries</a:t>
            </a:r>
            <a:endParaRPr lang="en-US" sz="600" b="0">
              <a:latin typeface="Calibri" pitchFamily="34" charset="0"/>
            </a:endParaRPr>
          </a:p>
          <a:p>
            <a:pPr marL="192088" indent="-193675" eaLnBrk="1" hangingPunct="1">
              <a:lnSpc>
                <a:spcPct val="85000"/>
              </a:lnSpc>
              <a:spcBef>
                <a:spcPct val="25000"/>
              </a:spcBef>
              <a:buClr>
                <a:schemeClr val="folHlink"/>
              </a:buClr>
              <a:buSzPct val="45000"/>
              <a:buFont typeface="Wingdings 2" pitchFamily="18" charset="2"/>
              <a:buChar char="¢"/>
            </a:pPr>
            <a:r>
              <a:rPr lang="en-US" sz="1800" b="0">
                <a:latin typeface="Calibri" pitchFamily="34" charset="0"/>
              </a:rPr>
              <a:t>Regulatory compliance</a:t>
            </a:r>
            <a:endParaRPr lang="en-US" sz="600" b="0">
              <a:latin typeface="Calibri" pitchFamily="34" charset="0"/>
            </a:endParaRPr>
          </a:p>
          <a:p>
            <a:pPr marL="192088" indent="-193675" eaLnBrk="1" hangingPunct="1">
              <a:lnSpc>
                <a:spcPct val="85000"/>
              </a:lnSpc>
              <a:spcBef>
                <a:spcPct val="25000"/>
              </a:spcBef>
              <a:buClr>
                <a:schemeClr val="folHlink"/>
              </a:buClr>
              <a:buSzPct val="45000"/>
              <a:buFont typeface="Wingdings 2" pitchFamily="18" charset="2"/>
              <a:buChar char="¢"/>
            </a:pPr>
            <a:r>
              <a:rPr lang="en-US" sz="1800" b="0">
                <a:latin typeface="Calibri" pitchFamily="34" charset="0"/>
              </a:rPr>
              <a:t>Reduced costs of</a:t>
            </a:r>
          </a:p>
          <a:p>
            <a:pPr marL="649288" lvl="1" indent="-193675" eaLnBrk="1" hangingPunct="1">
              <a:lnSpc>
                <a:spcPct val="85000"/>
              </a:lnSpc>
              <a:spcBef>
                <a:spcPct val="25000"/>
              </a:spcBef>
              <a:buClr>
                <a:schemeClr val="folHlink"/>
              </a:buClr>
              <a:buSzPct val="45000"/>
              <a:buFont typeface="Wingdings 2" pitchFamily="18" charset="2"/>
              <a:buChar char="¢"/>
            </a:pPr>
            <a:r>
              <a:rPr lang="en-US" sz="1800" b="0">
                <a:latin typeface="Calibri" pitchFamily="34" charset="0"/>
              </a:rPr>
              <a:t>equipment purchasing</a:t>
            </a:r>
          </a:p>
          <a:p>
            <a:pPr marL="649288" lvl="1" indent="-193675" eaLnBrk="1" hangingPunct="1">
              <a:lnSpc>
                <a:spcPct val="85000"/>
              </a:lnSpc>
              <a:spcBef>
                <a:spcPct val="25000"/>
              </a:spcBef>
              <a:buClr>
                <a:schemeClr val="folHlink"/>
              </a:buClr>
              <a:buSzPct val="45000"/>
              <a:buFont typeface="Wingdings 2" pitchFamily="18" charset="2"/>
              <a:buChar char="¢"/>
            </a:pPr>
            <a:r>
              <a:rPr lang="en-US" sz="1800" b="0">
                <a:latin typeface="Calibri" pitchFamily="34" charset="0"/>
              </a:rPr>
              <a:t>sick leave</a:t>
            </a:r>
          </a:p>
          <a:p>
            <a:pPr marL="649288" lvl="1" indent="-193675" eaLnBrk="1" hangingPunct="1">
              <a:lnSpc>
                <a:spcPct val="85000"/>
              </a:lnSpc>
              <a:spcBef>
                <a:spcPct val="25000"/>
              </a:spcBef>
              <a:buClr>
                <a:schemeClr val="folHlink"/>
              </a:buClr>
              <a:buSzPct val="45000"/>
              <a:buFont typeface="Wingdings 2" pitchFamily="18" charset="2"/>
              <a:buChar char="¢"/>
            </a:pPr>
            <a:r>
              <a:rPr lang="en-US" sz="1800" b="0">
                <a:latin typeface="Calibri" pitchFamily="34" charset="0"/>
              </a:rPr>
              <a:t>compensations for injuries</a:t>
            </a:r>
          </a:p>
          <a:p>
            <a:pPr marL="649288" lvl="1" indent="-193675" eaLnBrk="1" hangingPunct="1">
              <a:lnSpc>
                <a:spcPct val="85000"/>
              </a:lnSpc>
              <a:spcBef>
                <a:spcPct val="25000"/>
              </a:spcBef>
              <a:buClr>
                <a:schemeClr val="folHlink"/>
              </a:buClr>
              <a:buSzPct val="45000"/>
              <a:buFont typeface="Wingdings 2" pitchFamily="18" charset="2"/>
              <a:buChar char="¢"/>
            </a:pPr>
            <a:r>
              <a:rPr lang="en-US" sz="1800" b="0">
                <a:latin typeface="Calibri" pitchFamily="34" charset="0"/>
              </a:rPr>
              <a:t>insurance costs</a:t>
            </a:r>
            <a:endParaRPr lang="en-US" sz="500" b="0">
              <a:latin typeface="Calibri" pitchFamily="34" charset="0"/>
            </a:endParaRPr>
          </a:p>
        </p:txBody>
      </p:sp>
      <p:sp>
        <p:nvSpPr>
          <p:cNvPr id="12293" name="TextBox 2055"/>
          <p:cNvSpPr txBox="1">
            <a:spLocks noChangeArrowheads="1"/>
          </p:cNvSpPr>
          <p:nvPr/>
        </p:nvSpPr>
        <p:spPr bwMode="auto">
          <a:xfrm>
            <a:off x="327025" y="1484313"/>
            <a:ext cx="85121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85000"/>
              <a:buFont typeface="Wingdings" pitchFamily="2" charset="2"/>
              <a:buNone/>
            </a:pPr>
            <a:r>
              <a:rPr lang="en-US" sz="2400" i="1">
                <a:latin typeface="Calibri" pitchFamily="34" charset="0"/>
              </a:rPr>
              <a:t>Protect@Work</a:t>
            </a:r>
            <a:r>
              <a:rPr lang="en-US" sz="2400" b="0" i="1">
                <a:latin typeface="Calibri" pitchFamily="34" charset="0"/>
              </a:rPr>
              <a:t> enables companies efficient implementation of labor welfare and security measures with seamless monitoring!</a:t>
            </a:r>
          </a:p>
        </p:txBody>
      </p:sp>
      <p:sp>
        <p:nvSpPr>
          <p:cNvPr id="12294" name="Straight Connector 2056"/>
          <p:cNvSpPr>
            <a:spLocks noChangeShapeType="1"/>
          </p:cNvSpPr>
          <p:nvPr/>
        </p:nvSpPr>
        <p:spPr bwMode="auto">
          <a:xfrm>
            <a:off x="531813" y="2670175"/>
            <a:ext cx="533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/>
          <a:p>
            <a:endParaRPr lang="hr-HR"/>
          </a:p>
        </p:txBody>
      </p:sp>
      <p:pic>
        <p:nvPicPr>
          <p:cNvPr id="12295" name="Rectangle 2058" descr="GEL Wide Arrow with Fade steel-g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897188"/>
            <a:ext cx="50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2061"/>
          <p:cNvSpPr txBox="1">
            <a:spLocks noChangeArrowheads="1"/>
          </p:cNvSpPr>
          <p:nvPr/>
        </p:nvSpPr>
        <p:spPr bwMode="auto">
          <a:xfrm>
            <a:off x="1662113" y="1052513"/>
            <a:ext cx="57086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xmlns:mc="http://schemas.openxmlformats.org/markup-compatibility/2006" val="000000" mc:Ignorable="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FF6600" mc:Ignorable=""/>
              </a:buClr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</a:pPr>
            <a:r>
              <a:rPr lang="en-US" sz="1600" b="0" i="1">
                <a:latin typeface="Calibri" pitchFamily="34" charset="0"/>
              </a:rPr>
              <a:t>“Advanced ICT solution for safer workplace!”</a:t>
            </a:r>
            <a:endParaRPr lang="en-US" sz="1200" b="0"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8079" y="272951"/>
            <a:ext cx="415633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hr-HR" sz="4400" spc="50" dirty="0" err="1">
                <a:ln w="11430"/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  <a:latin typeface="+mn-lt"/>
              </a:rPr>
              <a:t>Protect</a:t>
            </a:r>
            <a:r>
              <a:rPr lang="hr-HR" sz="4400" spc="50" dirty="0">
                <a:ln w="11430"/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  <a:latin typeface="+mn-lt"/>
              </a:rPr>
              <a:t>@</a:t>
            </a:r>
            <a:r>
              <a:rPr lang="hr-HR" sz="4400" spc="50" dirty="0" err="1">
                <a:ln w="11430"/>
                <a:solidFill>
                  <a:srgbClr xmlns:mc="http://schemas.openxmlformats.org/markup-compatibility/2006" xmlns:a14="http://schemas.microsoft.com/office/drawing/2010/main" val="C00000" mc:Ignorable=""/>
                </a:soli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  <a:latin typeface="+mn-lt"/>
              </a:rPr>
              <a:t>Work</a:t>
            </a:r>
            <a:endParaRPr lang="en-US" sz="4400" spc="50" dirty="0">
              <a:ln w="11430"/>
              <a:solidFill>
                <a:srgbClr xmlns:mc="http://schemas.openxmlformats.org/markup-compatibility/2006" xmlns:a14="http://schemas.microsoft.com/office/drawing/2010/main" val="C00000" mc:Ignorable=""/>
              </a:solidFill>
              <a:effectLst>
                <a:outerShdw blurRad="76200" dist="50800" dir="5400000" algn="tl" rotWithShape="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2298" name="Picture 2" descr="Citus d.o.o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487363"/>
            <a:ext cx="571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9" name="Group 2"/>
          <p:cNvGrpSpPr>
            <a:grpSpLocks/>
          </p:cNvGrpSpPr>
          <p:nvPr/>
        </p:nvGrpSpPr>
        <p:grpSpPr bwMode="auto">
          <a:xfrm>
            <a:off x="87313" y="2338388"/>
            <a:ext cx="8913812" cy="4419600"/>
            <a:chOff x="363" y="1834"/>
            <a:chExt cx="5334" cy="2532"/>
          </a:xfrm>
        </p:grpSpPr>
        <p:grpSp>
          <p:nvGrpSpPr>
            <p:cNvPr id="12307" name="Group 3"/>
            <p:cNvGrpSpPr>
              <a:grpSpLocks/>
            </p:cNvGrpSpPr>
            <p:nvPr/>
          </p:nvGrpSpPr>
          <p:grpSpPr bwMode="auto">
            <a:xfrm>
              <a:off x="363" y="1834"/>
              <a:ext cx="1686" cy="2532"/>
              <a:chOff x="227" y="1698"/>
              <a:chExt cx="1686" cy="2532"/>
            </a:xfrm>
          </p:grpSpPr>
          <p:pic>
            <p:nvPicPr>
              <p:cNvPr id="12314" name="Rectangle 2071" descr="empty-blue-rectangl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" y="1698"/>
                <a:ext cx="1686" cy="2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5" name="Rectangle 2072" descr="blue-top-fade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1717"/>
                <a:ext cx="1626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08" name="Group 7"/>
            <p:cNvGrpSpPr>
              <a:grpSpLocks/>
            </p:cNvGrpSpPr>
            <p:nvPr/>
          </p:nvGrpSpPr>
          <p:grpSpPr bwMode="auto">
            <a:xfrm>
              <a:off x="2148" y="1834"/>
              <a:ext cx="1797" cy="2532"/>
              <a:chOff x="2012" y="1698"/>
              <a:chExt cx="1797" cy="2532"/>
            </a:xfrm>
          </p:grpSpPr>
          <p:pic>
            <p:nvPicPr>
              <p:cNvPr id="12312" name="Rectangle 2068" descr="empty-green-rectangle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2" y="1698"/>
                <a:ext cx="1797" cy="2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3" name="Rectangle 2069" descr="green-top-fade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" y="1718"/>
                <a:ext cx="1751" cy="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09" name="Group 11"/>
            <p:cNvGrpSpPr>
              <a:grpSpLocks/>
            </p:cNvGrpSpPr>
            <p:nvPr/>
          </p:nvGrpSpPr>
          <p:grpSpPr bwMode="auto">
            <a:xfrm>
              <a:off x="4011" y="1834"/>
              <a:ext cx="1686" cy="2532"/>
              <a:chOff x="3875" y="1698"/>
              <a:chExt cx="1686" cy="2532"/>
            </a:xfrm>
          </p:grpSpPr>
          <p:pic>
            <p:nvPicPr>
              <p:cNvPr id="12310" name="Rectangle 2065" descr="empty-red-rectangle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5" y="1698"/>
                <a:ext cx="1686" cy="2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1" name="Rectangle 2066" descr="red-top-fad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8" y="1727"/>
                <a:ext cx="1626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300" name="Rectangle 2054"/>
          <p:cNvSpPr>
            <a:spLocks noChangeArrowheads="1"/>
          </p:cNvSpPr>
          <p:nvPr/>
        </p:nvSpPr>
        <p:spPr bwMode="auto">
          <a:xfrm>
            <a:off x="214313" y="3473450"/>
            <a:ext cx="25717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193675" indent="-193675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SzPct val="45000"/>
              <a:buFont typeface="Wingdings 2" pitchFamily="18" charset="2"/>
              <a:buChar char="¢"/>
            </a:pPr>
            <a:r>
              <a:rPr lang="en-US" sz="1800" b="0">
                <a:latin typeface="Calibri" pitchFamily="34" charset="0"/>
              </a:rPr>
              <a:t>Obligation by law: secure working conditions</a:t>
            </a:r>
            <a:endParaRPr lang="en-US" sz="600" b="0">
              <a:latin typeface="Calibri" pitchFamily="34" charset="0"/>
            </a:endParaRPr>
          </a:p>
          <a:p>
            <a:pPr marL="193675" indent="-193675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SzPct val="45000"/>
              <a:buFont typeface="Wingdings 2" pitchFamily="18" charset="2"/>
              <a:buChar char="¢"/>
            </a:pPr>
            <a:r>
              <a:rPr lang="en-US" sz="1800" b="0">
                <a:latin typeface="Calibri" pitchFamily="34" charset="0"/>
              </a:rPr>
              <a:t>Huge paperwork and track records</a:t>
            </a:r>
            <a:endParaRPr lang="en-US" sz="600" b="0">
              <a:latin typeface="Calibri" pitchFamily="34" charset="0"/>
            </a:endParaRPr>
          </a:p>
          <a:p>
            <a:pPr marL="193675" indent="-193675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SzPct val="45000"/>
              <a:buFont typeface="Wingdings 2" pitchFamily="18" charset="2"/>
              <a:buChar char="¢"/>
            </a:pPr>
            <a:r>
              <a:rPr lang="en-US" sz="1800" b="0">
                <a:latin typeface="Calibri" pitchFamily="34" charset="0"/>
              </a:rPr>
              <a:t>Distributed data entry</a:t>
            </a:r>
            <a:endParaRPr lang="en-US" sz="600" b="0">
              <a:latin typeface="Calibri" pitchFamily="34" charset="0"/>
            </a:endParaRPr>
          </a:p>
          <a:p>
            <a:pPr marL="193675" indent="-193675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SzPct val="45000"/>
              <a:buFont typeface="Wingdings 2" pitchFamily="18" charset="2"/>
              <a:buChar char="¢"/>
            </a:pPr>
            <a:r>
              <a:rPr lang="en-US" sz="1800" b="0">
                <a:latin typeface="Calibri" pitchFamily="34" charset="0"/>
              </a:rPr>
              <a:t>Field work</a:t>
            </a:r>
            <a:endParaRPr lang="en-US" sz="800" b="0">
              <a:latin typeface="Calibri" pitchFamily="34" charset="0"/>
            </a:endParaRPr>
          </a:p>
          <a:p>
            <a:pPr marL="193675" indent="-193675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folHlink"/>
              </a:buClr>
              <a:buSzPct val="45000"/>
              <a:buFont typeface="Wingdings 2" pitchFamily="18" charset="2"/>
              <a:buChar char="¢"/>
            </a:pPr>
            <a:r>
              <a:rPr lang="en-US" sz="1800" b="0">
                <a:latin typeface="Calibri" pitchFamily="34" charset="0"/>
              </a:rPr>
              <a:t>Timely warnings and escalations</a:t>
            </a:r>
            <a:endParaRPr lang="en-US" sz="500" b="0">
              <a:latin typeface="Calibri" pitchFamily="34" charset="0"/>
            </a:endParaRPr>
          </a:p>
        </p:txBody>
      </p:sp>
      <p:sp>
        <p:nvSpPr>
          <p:cNvPr id="8205" name="Rectangle 31"/>
          <p:cNvSpPr>
            <a:spLocks noChangeArrowheads="1"/>
          </p:cNvSpPr>
          <p:nvPr/>
        </p:nvSpPr>
        <p:spPr bwMode="auto">
          <a:xfrm>
            <a:off x="250825" y="2492375"/>
            <a:ext cx="2449513" cy="8493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marL="92075" indent="-92075" algn="ctr">
              <a:defRPr/>
            </a:pPr>
            <a:r>
              <a:rPr lang="en-US" sz="2400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BUSINESS</a:t>
            </a:r>
          </a:p>
          <a:p>
            <a:pPr marL="92075" indent="-92075" algn="ctr">
              <a:defRPr/>
            </a:pPr>
            <a:r>
              <a:rPr lang="en-US" sz="2400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CHALLANGES</a:t>
            </a:r>
          </a:p>
        </p:txBody>
      </p:sp>
      <p:grpSp>
        <p:nvGrpSpPr>
          <p:cNvPr id="12302" name="Group 34"/>
          <p:cNvGrpSpPr>
            <a:grpSpLocks/>
          </p:cNvGrpSpPr>
          <p:nvPr/>
        </p:nvGrpSpPr>
        <p:grpSpPr bwMode="auto">
          <a:xfrm>
            <a:off x="2668588" y="2627313"/>
            <a:ext cx="3332162" cy="3500437"/>
            <a:chOff x="1681" y="1655"/>
            <a:chExt cx="2099" cy="2205"/>
          </a:xfrm>
        </p:grpSpPr>
        <p:sp>
          <p:nvSpPr>
            <p:cNvPr id="12304" name="Rectangle 2053"/>
            <p:cNvSpPr>
              <a:spLocks noChangeArrowheads="1"/>
            </p:cNvSpPr>
            <p:nvPr/>
          </p:nvSpPr>
          <p:spPr bwMode="auto">
            <a:xfrm>
              <a:off x="2019" y="2160"/>
              <a:ext cx="1761" cy="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xmlns:mc="http://schemas.openxmlformats.org/markup-compatibility/2006" val="000000" mc:Ignorable="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marL="193675" indent="-193675" eaLnBrk="1" hangingPunct="1">
                <a:lnSpc>
                  <a:spcPct val="85000"/>
                </a:lnSpc>
                <a:spcBef>
                  <a:spcPct val="25000"/>
                </a:spcBef>
                <a:buClr>
                  <a:schemeClr val="folHlink"/>
                </a:buClr>
                <a:buSzPct val="45000"/>
                <a:buFont typeface="Wingdings 2" pitchFamily="18" charset="2"/>
                <a:buChar char="¢"/>
              </a:pPr>
              <a:r>
                <a:rPr lang="en-US" sz="1800" b="0">
                  <a:latin typeface="Calibri" pitchFamily="34" charset="0"/>
                </a:rPr>
                <a:t>Advanced ICT system enabling:</a:t>
              </a:r>
            </a:p>
            <a:p>
              <a:pPr marL="649288" lvl="1" indent="-193675" eaLnBrk="1" hangingPunct="1">
                <a:lnSpc>
                  <a:spcPct val="85000"/>
                </a:lnSpc>
                <a:spcBef>
                  <a:spcPct val="25000"/>
                </a:spcBef>
                <a:buClr>
                  <a:schemeClr val="folHlink"/>
                </a:buClr>
                <a:buSzPct val="45000"/>
                <a:buFont typeface="Wingdings 2" pitchFamily="18" charset="2"/>
                <a:buChar char="¢"/>
              </a:pPr>
              <a:r>
                <a:rPr lang="en-US" sz="1800" b="0">
                  <a:latin typeface="Calibri" pitchFamily="34" charset="0"/>
                </a:rPr>
                <a:t>planning and assignment</a:t>
              </a:r>
            </a:p>
            <a:p>
              <a:pPr marL="649288" lvl="1" indent="-193675" eaLnBrk="1" hangingPunct="1">
                <a:lnSpc>
                  <a:spcPct val="85000"/>
                </a:lnSpc>
                <a:spcBef>
                  <a:spcPct val="25000"/>
                </a:spcBef>
                <a:buClr>
                  <a:schemeClr val="folHlink"/>
                </a:buClr>
                <a:buSzPct val="45000"/>
                <a:buFont typeface="Wingdings 2" pitchFamily="18" charset="2"/>
                <a:buChar char="¢"/>
              </a:pPr>
              <a:r>
                <a:rPr lang="en-US" sz="1800" b="0">
                  <a:latin typeface="Calibri" pitchFamily="34" charset="0"/>
                </a:rPr>
                <a:t>tracking and alarming</a:t>
              </a:r>
            </a:p>
            <a:p>
              <a:pPr marL="649288" lvl="1" indent="-193675" eaLnBrk="1" hangingPunct="1">
                <a:lnSpc>
                  <a:spcPct val="85000"/>
                </a:lnSpc>
                <a:spcBef>
                  <a:spcPct val="25000"/>
                </a:spcBef>
                <a:buClr>
                  <a:schemeClr val="folHlink"/>
                </a:buClr>
                <a:buSzPct val="45000"/>
                <a:buFont typeface="Wingdings 2" pitchFamily="18" charset="2"/>
                <a:buChar char="¢"/>
              </a:pPr>
              <a:r>
                <a:rPr lang="en-US" sz="1800" b="0">
                  <a:latin typeface="Calibri" pitchFamily="34" charset="0"/>
                </a:rPr>
                <a:t>reporting and archiving</a:t>
              </a:r>
            </a:p>
            <a:p>
              <a:pPr marL="193675" indent="-193675" eaLnBrk="1" hangingPunct="1">
                <a:lnSpc>
                  <a:spcPct val="85000"/>
                </a:lnSpc>
                <a:spcBef>
                  <a:spcPct val="25000"/>
                </a:spcBef>
                <a:buClr>
                  <a:schemeClr val="folHlink"/>
                </a:buClr>
                <a:buSzPct val="45000"/>
              </a:pPr>
              <a:r>
                <a:rPr lang="en-US" sz="1800" b="0">
                  <a:latin typeface="Calibri" pitchFamily="34" charset="0"/>
                </a:rPr>
                <a:t>	of employees’ personal safety equipment data</a:t>
              </a:r>
            </a:p>
          </p:txBody>
        </p:sp>
        <p:pic>
          <p:nvPicPr>
            <p:cNvPr id="12305" name="Rectangle 2057" descr="GEL Wide Arrow with Fade steel-gr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825"/>
              <a:ext cx="3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0" name="Rectangle 32"/>
            <p:cNvSpPr>
              <a:spLocks noChangeArrowheads="1"/>
            </p:cNvSpPr>
            <p:nvPr/>
          </p:nvSpPr>
          <p:spPr bwMode="auto">
            <a:xfrm>
              <a:off x="2063" y="1655"/>
              <a:ext cx="1543" cy="27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marL="92075" indent="-92075" algn="ctr">
                <a:defRPr/>
              </a:pPr>
              <a:r>
                <a:rPr lang="en-US" sz="2400" i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SOLUTION</a:t>
              </a:r>
            </a:p>
          </p:txBody>
        </p:sp>
      </p:grpSp>
      <p:sp>
        <p:nvSpPr>
          <p:cNvPr id="8207" name="Rectangle 33"/>
          <p:cNvSpPr>
            <a:spLocks noChangeArrowheads="1"/>
          </p:cNvSpPr>
          <p:nvPr/>
        </p:nvSpPr>
        <p:spPr bwMode="auto">
          <a:xfrm>
            <a:off x="6370638" y="2627313"/>
            <a:ext cx="2449512" cy="441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marL="92075" indent="-92075" algn="ctr">
              <a:defRPr/>
            </a:pPr>
            <a:r>
              <a:rPr lang="en-US" sz="2400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354750623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r-HR" sz="4400" dirty="0" smtClean="0"/>
              <a:t>Agenda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447800"/>
            <a:ext cx="8564438" cy="4632325"/>
          </a:xfrm>
        </p:spPr>
        <p:txBody>
          <a:bodyPr/>
          <a:lstStyle/>
          <a:p>
            <a:r>
              <a:rPr lang="hr-HR" sz="3200" dirty="0" smtClean="0"/>
              <a:t>Story about P@W (motivation) </a:t>
            </a:r>
          </a:p>
          <a:p>
            <a:pPr lvl="1"/>
            <a:r>
              <a:rPr lang="hr-HR" dirty="0"/>
              <a:t>W</a:t>
            </a:r>
            <a:r>
              <a:rPr lang="hr-HR" dirty="0" smtClean="0"/>
              <a:t>hy protection at work is important, especially in the field work?</a:t>
            </a:r>
          </a:p>
          <a:p>
            <a:r>
              <a:rPr lang="hr-HR" sz="3200" dirty="0"/>
              <a:t>Architecture of Mobile Solution </a:t>
            </a:r>
            <a:r>
              <a:rPr lang="hr-HR" sz="3200" dirty="0" smtClean="0"/>
              <a:t>for P@W</a:t>
            </a:r>
            <a:endParaRPr lang="hr-HR" sz="3200" dirty="0"/>
          </a:p>
          <a:p>
            <a:r>
              <a:rPr lang="hr-HR" sz="3200" dirty="0" smtClean="0"/>
              <a:t>Example of user scenario</a:t>
            </a:r>
          </a:p>
          <a:p>
            <a:r>
              <a:rPr lang="hr-HR" sz="3200" dirty="0" smtClean="0"/>
              <a:t>Possible future – Silverlight on Win Mobile</a:t>
            </a:r>
          </a:p>
          <a:p>
            <a:pPr lvl="1"/>
            <a:r>
              <a:rPr lang="hr-HR" u="sng" dirty="0" smtClean="0"/>
              <a:t>With DEMO!</a:t>
            </a:r>
          </a:p>
          <a:p>
            <a:r>
              <a:rPr lang="hr-HR" sz="3200" dirty="0" smtClean="0"/>
              <a:t>Case study – Croatian Forests (10k workers)</a:t>
            </a:r>
          </a:p>
          <a:p>
            <a:endParaRPr lang="hr-H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77F67-F57D-455D-9FD9-7E6C027D15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D0177EA-3501-47C3-89D4-28284CB4977E}" type="datetime3">
              <a:rPr lang="en-US" smtClean="0"/>
              <a:pPr>
                <a:defRPr/>
              </a:pPr>
              <a:t>1 April 2010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6071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350" y="1628775"/>
            <a:ext cx="3659188" cy="4105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Rectangle 1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</a:rPr>
              <a:t>Data Retrieval</a:t>
            </a:r>
          </a:p>
        </p:txBody>
      </p:sp>
      <p:sp>
        <p:nvSpPr>
          <p:cNvPr id="1536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4572000" y="2924175"/>
            <a:ext cx="1223963" cy="1512888"/>
          </a:xfrm>
          <a:prstGeom prst="can">
            <a:avLst>
              <a:gd name="adj" fmla="val 30901"/>
            </a:avLst>
          </a:prstGeom>
          <a:solidFill>
            <a:srgbClr xmlns:mc="http://schemas.openxmlformats.org/markup-compatibility/2006" xmlns:a14="http://schemas.microsoft.com/office/drawing/2010/main" val="CCECFF" mc:Ignorable=""/>
          </a:solidFill>
          <a:ln w="9525">
            <a:solidFill>
              <a:schemeClr val="tx1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 marL="92075" indent="-92075" algn="ctr">
              <a:defRPr/>
            </a:pPr>
            <a:r>
              <a:rPr lang="en-US"/>
              <a:t>HR</a:t>
            </a:r>
          </a:p>
          <a:p>
            <a:pPr marL="92075" indent="-92075" algn="ctr">
              <a:defRPr/>
            </a:pPr>
            <a:r>
              <a:rPr lang="en-US"/>
              <a:t>ERP</a:t>
            </a:r>
          </a:p>
          <a:p>
            <a:pPr marL="92075" indent="-92075" algn="ctr">
              <a:defRPr/>
            </a:pPr>
            <a:r>
              <a:rPr lang="en-US"/>
              <a:t>db</a:t>
            </a:r>
          </a:p>
        </p:txBody>
      </p: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6300788" y="2200275"/>
            <a:ext cx="2735262" cy="2597150"/>
            <a:chOff x="3833" y="2384"/>
            <a:chExt cx="1723" cy="1636"/>
          </a:xfrm>
        </p:grpSpPr>
        <p:grpSp>
          <p:nvGrpSpPr>
            <p:cNvPr id="15389" name="Group 17"/>
            <p:cNvGrpSpPr>
              <a:grpSpLocks/>
            </p:cNvGrpSpPr>
            <p:nvPr/>
          </p:nvGrpSpPr>
          <p:grpSpPr bwMode="auto">
            <a:xfrm>
              <a:off x="3833" y="2384"/>
              <a:ext cx="1723" cy="1636"/>
              <a:chOff x="3833" y="210"/>
              <a:chExt cx="1723" cy="1636"/>
            </a:xfrm>
          </p:grpSpPr>
          <p:sp>
            <p:nvSpPr>
              <p:cNvPr id="15391" name="Freeform 15"/>
              <p:cNvSpPr>
                <a:spLocks/>
              </p:cNvSpPr>
              <p:nvPr/>
            </p:nvSpPr>
            <p:spPr bwMode="auto">
              <a:xfrm>
                <a:off x="3833" y="210"/>
                <a:ext cx="1723" cy="1496"/>
              </a:xfrm>
              <a:custGeom>
                <a:avLst/>
                <a:gdLst>
                  <a:gd name="T0" fmla="*/ 0 w 1723"/>
                  <a:gd name="T1" fmla="*/ 510 h 1360"/>
                  <a:gd name="T2" fmla="*/ 0 w 1723"/>
                  <a:gd name="T3" fmla="*/ 2191 h 1360"/>
                  <a:gd name="T4" fmla="*/ 1723 w 1723"/>
                  <a:gd name="T5" fmla="*/ 2191 h 1360"/>
                  <a:gd name="T6" fmla="*/ 1723 w 1723"/>
                  <a:gd name="T7" fmla="*/ 510 h 1360"/>
                  <a:gd name="T8" fmla="*/ 861 w 1723"/>
                  <a:gd name="T9" fmla="*/ 0 h 1360"/>
                  <a:gd name="T10" fmla="*/ 0 w 1723"/>
                  <a:gd name="T11" fmla="*/ 510 h 1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3"/>
                  <a:gd name="T19" fmla="*/ 0 h 1360"/>
                  <a:gd name="T20" fmla="*/ 1723 w 1723"/>
                  <a:gd name="T21" fmla="*/ 1360 h 1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3" h="1360">
                    <a:moveTo>
                      <a:pt x="0" y="317"/>
                    </a:moveTo>
                    <a:lnTo>
                      <a:pt x="0" y="1360"/>
                    </a:lnTo>
                    <a:lnTo>
                      <a:pt x="1723" y="1360"/>
                    </a:lnTo>
                    <a:lnTo>
                      <a:pt x="1723" y="317"/>
                    </a:lnTo>
                    <a:lnTo>
                      <a:pt x="861" y="0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FFFFCC" mc:Ignorable="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/>
              <a:p>
                <a:endParaRPr lang="hr-HR"/>
              </a:p>
            </p:txBody>
          </p:sp>
          <p:pic>
            <p:nvPicPr>
              <p:cNvPr id="11295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xmlns:mc="http://schemas.openxmlformats.org/markup-compatibility/2006" xmlns:a14="http://schemas.microsoft.com/office/drawing/2010/main" val="FFFFFF" mc:Ignorable=""/>
                  </a:clrFrom>
                  <a:clrTo>
                    <a:srgbClr xmlns:mc="http://schemas.openxmlformats.org/markup-compatibility/2006" xmlns:a14="http://schemas.microsoft.com/office/drawing/2010/main" val="FFFFFF" mc:Ignorable="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69" y="346"/>
                <a:ext cx="1500" cy="1500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4286" y="2568"/>
              <a:ext cx="782" cy="18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92075" indent="-92075">
                <a:defRPr/>
              </a:pPr>
              <a:r>
                <a:rPr lang="en-US" b="0"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C0C0C0" mc:Ignorable=""/>
                    </a:outerShdw>
                  </a:effectLst>
                </a:rPr>
                <a:t>WAREHOUSE</a:t>
              </a:r>
            </a:p>
          </p:txBody>
        </p:sp>
      </p:grp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5867400" y="3284538"/>
            <a:ext cx="360363" cy="144462"/>
          </a:xfrm>
          <a:prstGeom prst="leftArrow">
            <a:avLst>
              <a:gd name="adj1" fmla="val 50000"/>
              <a:gd name="adj2" fmla="val 62363"/>
            </a:avLst>
          </a:prstGeom>
          <a:solidFill>
            <a:srgbClr xmlns:mc="http://schemas.openxmlformats.org/markup-compatibility/2006" xmlns:a14="http://schemas.microsoft.com/office/drawing/2010/main" val="CCECFF" mc:Ignorable="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hr-HR"/>
          </a:p>
        </p:txBody>
      </p:sp>
      <p:sp>
        <p:nvSpPr>
          <p:cNvPr id="26648" name="AutoShape 24"/>
          <p:cNvSpPr>
            <a:spLocks noChangeArrowheads="1"/>
          </p:cNvSpPr>
          <p:nvPr/>
        </p:nvSpPr>
        <p:spPr bwMode="auto">
          <a:xfrm rot="2236296">
            <a:off x="4117975" y="2413000"/>
            <a:ext cx="649288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455 w 21600"/>
              <a:gd name="T13" fmla="*/ 16881 h 21600"/>
              <a:gd name="T14" fmla="*/ 18145 w 21600"/>
              <a:gd name="T15" fmla="*/ 20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9031" y="10752"/>
                </a:lnTo>
                <a:lnTo>
                  <a:pt x="9823" y="10752"/>
                </a:lnTo>
                <a:lnTo>
                  <a:pt x="9823" y="16881"/>
                </a:lnTo>
                <a:lnTo>
                  <a:pt x="6257" y="16881"/>
                </a:lnTo>
                <a:lnTo>
                  <a:pt x="6257" y="15520"/>
                </a:lnTo>
                <a:lnTo>
                  <a:pt x="0" y="18560"/>
                </a:lnTo>
                <a:lnTo>
                  <a:pt x="6257" y="21600"/>
                </a:lnTo>
                <a:lnTo>
                  <a:pt x="6257" y="20239"/>
                </a:lnTo>
                <a:lnTo>
                  <a:pt x="15343" y="20239"/>
                </a:lnTo>
                <a:lnTo>
                  <a:pt x="15343" y="21600"/>
                </a:lnTo>
                <a:lnTo>
                  <a:pt x="21600" y="18560"/>
                </a:lnTo>
                <a:lnTo>
                  <a:pt x="15343" y="15520"/>
                </a:lnTo>
                <a:lnTo>
                  <a:pt x="15343" y="16881"/>
                </a:lnTo>
                <a:lnTo>
                  <a:pt x="11777" y="16881"/>
                </a:lnTo>
                <a:lnTo>
                  <a:pt x="11777" y="10752"/>
                </a:lnTo>
                <a:lnTo>
                  <a:pt x="12569" y="10752"/>
                </a:lnTo>
                <a:lnTo>
                  <a:pt x="10800" y="0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CCECFF" mc:Ignorable="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hr-HR"/>
          </a:p>
        </p:txBody>
      </p:sp>
      <p:grpSp>
        <p:nvGrpSpPr>
          <p:cNvPr id="26653" name="Group 29"/>
          <p:cNvGrpSpPr>
            <a:grpSpLocks/>
          </p:cNvGrpSpPr>
          <p:nvPr/>
        </p:nvGrpSpPr>
        <p:grpSpPr bwMode="auto">
          <a:xfrm>
            <a:off x="4213225" y="765175"/>
            <a:ext cx="1871663" cy="1935163"/>
            <a:chOff x="2835" y="610"/>
            <a:chExt cx="1179" cy="1219"/>
          </a:xfrm>
        </p:grpSpPr>
        <p:grpSp>
          <p:nvGrpSpPr>
            <p:cNvPr id="15382" name="Group 25"/>
            <p:cNvGrpSpPr>
              <a:grpSpLocks/>
            </p:cNvGrpSpPr>
            <p:nvPr/>
          </p:nvGrpSpPr>
          <p:grpSpPr bwMode="auto">
            <a:xfrm>
              <a:off x="2835" y="610"/>
              <a:ext cx="1022" cy="1006"/>
              <a:chOff x="2789" y="663"/>
              <a:chExt cx="1022" cy="1006"/>
            </a:xfrm>
          </p:grpSpPr>
          <p:pic>
            <p:nvPicPr>
              <p:cNvPr id="11289" name="Picture 2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52" y="663"/>
                <a:ext cx="630" cy="810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1290" name="Picture 2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89" y="799"/>
                <a:ext cx="618" cy="870"/>
              </a:xfrm>
              <a:prstGeom prst="rect">
                <a:avLst/>
              </a:prstGeom>
              <a:ln w="9525" algn="ctr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1291" name="Picture 2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061" y="1026"/>
                <a:ext cx="750" cy="57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383" name="Group 28"/>
            <p:cNvGrpSpPr>
              <a:grpSpLocks/>
            </p:cNvGrpSpPr>
            <p:nvPr/>
          </p:nvGrpSpPr>
          <p:grpSpPr bwMode="auto">
            <a:xfrm>
              <a:off x="3264" y="1253"/>
              <a:ext cx="750" cy="576"/>
              <a:chOff x="2505" y="1872"/>
              <a:chExt cx="750" cy="576"/>
            </a:xfrm>
          </p:grpSpPr>
          <p:pic>
            <p:nvPicPr>
              <p:cNvPr id="11287" name="Picture 27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505" y="1872"/>
                <a:ext cx="750" cy="57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1288" name="Rectangle 26"/>
              <p:cNvSpPr>
                <a:spLocks noChangeArrowheads="1"/>
              </p:cNvSpPr>
              <p:nvPr/>
            </p:nvSpPr>
            <p:spPr bwMode="auto">
              <a:xfrm>
                <a:off x="2517" y="1979"/>
                <a:ext cx="681" cy="35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 marL="92075" indent="-92075" algn="ctr">
                  <a:defRPr/>
                </a:pPr>
                <a:r>
                  <a:rPr lang="en-US" sz="1000" b="0"/>
                  <a:t>certificates</a:t>
                </a:r>
              </a:p>
              <a:p>
                <a:pPr marL="92075" indent="-92075" algn="ctr">
                  <a:defRPr/>
                </a:pPr>
                <a:r>
                  <a:rPr lang="en-US" sz="1000" b="0"/>
                  <a:t>specializations</a:t>
                </a:r>
              </a:p>
              <a:p>
                <a:pPr marL="92075" indent="-92075" algn="ctr">
                  <a:defRPr/>
                </a:pPr>
                <a:r>
                  <a:rPr lang="en-US" sz="1000" b="0"/>
                  <a:t>qualifications</a:t>
                </a:r>
              </a:p>
            </p:txBody>
          </p:sp>
        </p:grpSp>
      </p:grpSp>
      <p:grpSp>
        <p:nvGrpSpPr>
          <p:cNvPr id="26665" name="Group 41"/>
          <p:cNvGrpSpPr>
            <a:grpSpLocks/>
          </p:cNvGrpSpPr>
          <p:nvPr/>
        </p:nvGrpSpPr>
        <p:grpSpPr bwMode="auto">
          <a:xfrm>
            <a:off x="6367463" y="476250"/>
            <a:ext cx="2776537" cy="1668463"/>
            <a:chOff x="4011" y="300"/>
            <a:chExt cx="1749" cy="1051"/>
          </a:xfrm>
        </p:grpSpPr>
        <p:sp>
          <p:nvSpPr>
            <p:cNvPr id="11283" name="Rectangle 31"/>
            <p:cNvSpPr>
              <a:spLocks noChangeArrowheads="1"/>
            </p:cNvSpPr>
            <p:nvPr/>
          </p:nvSpPr>
          <p:spPr bwMode="auto">
            <a:xfrm>
              <a:off x="4461" y="300"/>
              <a:ext cx="959" cy="16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92075" indent="-92075" eaLnBrk="1" hangingPunct="1">
                <a:spcBef>
                  <a:spcPct val="30000"/>
                </a:spcBef>
                <a:buClrTx/>
                <a:defRPr/>
              </a:pPr>
              <a:r>
                <a:rPr lang="en-US" sz="1200" b="0"/>
                <a:t>JOB ASSIGNMENTS</a:t>
              </a:r>
            </a:p>
          </p:txBody>
        </p:sp>
        <p:pic>
          <p:nvPicPr>
            <p:cNvPr id="11284" name="Picture 3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11" y="436"/>
              <a:ext cx="1749" cy="9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6654" name="AutoShape 30"/>
          <p:cNvSpPr>
            <a:spLocks noChangeArrowheads="1"/>
          </p:cNvSpPr>
          <p:nvPr/>
        </p:nvSpPr>
        <p:spPr bwMode="auto">
          <a:xfrm>
            <a:off x="5867400" y="1414463"/>
            <a:ext cx="504825" cy="142875"/>
          </a:xfrm>
          <a:prstGeom prst="leftRightArrow">
            <a:avLst>
              <a:gd name="adj1" fmla="val 50000"/>
              <a:gd name="adj2" fmla="val 70667"/>
            </a:avLst>
          </a:prstGeom>
          <a:solidFill>
            <a:srgbClr xmlns:mc="http://schemas.openxmlformats.org/markup-compatibility/2006" xmlns:a14="http://schemas.microsoft.com/office/drawing/2010/main" val="CCECFF" mc:Ignorable="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hr-HR"/>
          </a:p>
        </p:txBody>
      </p:sp>
      <p:grpSp>
        <p:nvGrpSpPr>
          <p:cNvPr id="26666" name="Group 42"/>
          <p:cNvGrpSpPr>
            <a:grpSpLocks/>
          </p:cNvGrpSpPr>
          <p:nvPr/>
        </p:nvGrpSpPr>
        <p:grpSpPr bwMode="auto">
          <a:xfrm>
            <a:off x="6372225" y="4973638"/>
            <a:ext cx="2663825" cy="1630362"/>
            <a:chOff x="4014" y="3133"/>
            <a:chExt cx="1678" cy="1027"/>
          </a:xfrm>
        </p:grpSpPr>
        <p:sp>
          <p:nvSpPr>
            <p:cNvPr id="11281" name="Rectangle 32"/>
            <p:cNvSpPr>
              <a:spLocks noChangeArrowheads="1"/>
            </p:cNvSpPr>
            <p:nvPr/>
          </p:nvSpPr>
          <p:spPr bwMode="auto">
            <a:xfrm>
              <a:off x="4564" y="3133"/>
              <a:ext cx="584" cy="16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92075" indent="-92075" eaLnBrk="1" hangingPunct="1">
                <a:spcBef>
                  <a:spcPct val="30000"/>
                </a:spcBef>
                <a:buClrTx/>
                <a:defRPr/>
              </a:pPr>
              <a:r>
                <a:rPr lang="en-US" sz="1200" b="0"/>
                <a:t>SUPPLIERS</a:t>
              </a:r>
            </a:p>
          </p:txBody>
        </p:sp>
        <p:pic>
          <p:nvPicPr>
            <p:cNvPr id="11282" name="Picture 3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xmlns:mc="http://schemas.openxmlformats.org/markup-compatibility/2006" xmlns:a14="http://schemas.microsoft.com/office/drawing/2010/main" val="FFFFFF" mc:Ignorable=""/>
                </a:clrFrom>
                <a:clrTo>
                  <a:srgbClr xmlns:mc="http://schemas.openxmlformats.org/markup-compatibility/2006" xmlns:a14="http://schemas.microsoft.com/office/drawing/2010/main" val="FFFFFF" mc:Ignorable="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14" y="3282"/>
              <a:ext cx="1678" cy="87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6659" name="AutoShape 35"/>
          <p:cNvSpPr>
            <a:spLocks noChangeArrowheads="1"/>
          </p:cNvSpPr>
          <p:nvPr/>
        </p:nvSpPr>
        <p:spPr bwMode="auto">
          <a:xfrm>
            <a:off x="7596188" y="4652963"/>
            <a:ext cx="144462" cy="288925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hr-HR"/>
          </a:p>
        </p:txBody>
      </p:sp>
      <p:sp>
        <p:nvSpPr>
          <p:cNvPr id="26661" name="AutoShape 37"/>
          <p:cNvSpPr>
            <a:spLocks noChangeArrowheads="1"/>
          </p:cNvSpPr>
          <p:nvPr/>
        </p:nvSpPr>
        <p:spPr bwMode="auto">
          <a:xfrm>
            <a:off x="5148263" y="4508500"/>
            <a:ext cx="144462" cy="288925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xmlns:mc="http://schemas.openxmlformats.org/markup-compatibility/2006" xmlns:a14="http://schemas.microsoft.com/office/drawing/2010/main" val="CCECFF" mc:Ignorable="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pPr>
              <a:defRPr/>
            </a:pPr>
            <a:endParaRPr lang="hr-HR"/>
          </a:p>
        </p:txBody>
      </p:sp>
      <p:grpSp>
        <p:nvGrpSpPr>
          <p:cNvPr id="26664" name="Group 40"/>
          <p:cNvGrpSpPr>
            <a:grpSpLocks/>
          </p:cNvGrpSpPr>
          <p:nvPr/>
        </p:nvGrpSpPr>
        <p:grpSpPr bwMode="auto">
          <a:xfrm>
            <a:off x="4500563" y="4879975"/>
            <a:ext cx="1428750" cy="1501775"/>
            <a:chOff x="2835" y="3158"/>
            <a:chExt cx="900" cy="946"/>
          </a:xfrm>
        </p:grpSpPr>
        <p:pic>
          <p:nvPicPr>
            <p:cNvPr id="11279" name="Picture 3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35" y="3158"/>
              <a:ext cx="900" cy="61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80" name="Rectangle 39"/>
            <p:cNvSpPr>
              <a:spLocks noChangeArrowheads="1"/>
            </p:cNvSpPr>
            <p:nvPr/>
          </p:nvSpPr>
          <p:spPr bwMode="auto">
            <a:xfrm>
              <a:off x="2880" y="3793"/>
              <a:ext cx="734" cy="31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 eaLnBrk="1" hangingPunct="1">
                <a:spcBef>
                  <a:spcPct val="30000"/>
                </a:spcBef>
                <a:buClrTx/>
                <a:defRPr/>
              </a:pPr>
              <a:r>
                <a:rPr lang="en-US" sz="1200" b="0"/>
                <a:t>LAWS AND </a:t>
              </a:r>
            </a:p>
            <a:p>
              <a:pPr algn="ctr" eaLnBrk="1" hangingPunct="1">
                <a:spcBef>
                  <a:spcPct val="30000"/>
                </a:spcBef>
                <a:buClrTx/>
                <a:defRPr/>
              </a:pPr>
              <a:r>
                <a:rPr lang="en-US" sz="1200" b="0"/>
                <a:t>REGULATIONS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26643" grpId="0" animBg="1"/>
      <p:bldP spid="26648" grpId="0" animBg="1"/>
      <p:bldP spid="26654" grpId="0" animBg="1"/>
      <p:bldP spid="26659" grpId="0" animBg="1"/>
      <p:bldP spid="266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4595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hr-HR" sz="2800" dirty="0" smtClean="0">
                <a:solidFill>
                  <a:srgbClr xmlns:mc="http://schemas.openxmlformats.org/markup-compatibility/2006" xmlns:a14="http://schemas.microsoft.com/office/drawing/2010/main" val="92D050" mc:Ignorable=""/>
                </a:solidFill>
              </a:rPr>
              <a:t>Production industry</a:t>
            </a:r>
            <a:endParaRPr lang="en-US" sz="2800" dirty="0">
              <a:solidFill>
                <a:srgbClr xmlns:mc="http://schemas.openxmlformats.org/markup-compatibility/2006" xmlns:a14="http://schemas.microsoft.com/office/drawing/2010/main" val="92D050" mc:Ignorable="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r-HR" sz="4400" dirty="0" smtClean="0"/>
              <a:t>Who is it for?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399650" y="1408772"/>
            <a:ext cx="6303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hr-HR" sz="2800" b="1" dirty="0" smtClean="0">
                <a:solidFill>
                  <a:srgbClr xmlns:mc="http://schemas.openxmlformats.org/markup-compatibility/2006" xmlns:a14="http://schemas.microsoft.com/office/drawing/2010/main" val="92D050" mc:Ignorable=""/>
                </a:solidFill>
              </a:rPr>
              <a:t>Forest and water management</a:t>
            </a:r>
            <a:endParaRPr lang="hr-HR" sz="2800" b="1" dirty="0">
              <a:solidFill>
                <a:srgbClr xmlns:mc="http://schemas.openxmlformats.org/markup-compatibility/2006" xmlns:a14="http://schemas.microsoft.com/office/drawing/2010/main" val="92D050" mc:Ignorable="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0583" y="1931992"/>
            <a:ext cx="5072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hr-H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Utilities: gas, oil, electricity</a:t>
            </a:r>
            <a:endParaRPr lang="hr-HR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264" y="4638345"/>
            <a:ext cx="2903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hr-HR" sz="36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Airports</a:t>
            </a:r>
            <a:endParaRPr lang="hr-HR" sz="3600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008" y="3736256"/>
            <a:ext cx="4003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Civil </a:t>
            </a:r>
            <a:r>
              <a:rPr lang="hr-HR" sz="2800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e</a:t>
            </a:r>
            <a:r>
              <a:rPr lang="en-US" sz="2800" dirty="0" err="1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ngineering</a:t>
            </a:r>
            <a:endParaRPr lang="en-US" sz="2800" dirty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87258" y="4038180"/>
            <a:ext cx="3496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hr-HR" sz="2000" dirty="0" smtClean="0">
                <a:solidFill>
                  <a:srgbClr xmlns:mc="http://schemas.openxmlformats.org/markup-compatibility/2006" xmlns:a14="http://schemas.microsoft.com/office/drawing/2010/main" val="00B0F0" mc:Ignorable=""/>
                </a:solidFill>
              </a:rPr>
              <a:t>Telecommunication</a:t>
            </a:r>
            <a:endParaRPr lang="hr-HR" sz="2000" dirty="0">
              <a:solidFill>
                <a:srgbClr xmlns:mc="http://schemas.openxmlformats.org/markup-compatibility/2006" xmlns:a14="http://schemas.microsoft.com/office/drawing/2010/main" val="00B0F0" mc:Ignorable="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5716" y="3258927"/>
            <a:ext cx="340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hr-HR" sz="2000" b="1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Road management</a:t>
            </a:r>
            <a:endParaRPr lang="hr-HR" sz="2000" b="1" dirty="0">
              <a:solidFill>
                <a:srgbClr xmlns:mc="http://schemas.openxmlformats.org/markup-compatibility/2006" xmlns:a14="http://schemas.microsoft.com/office/drawing/2010/main" val="002060" mc:Ignorable="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14135" y="54672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hr-HR" sz="2800" dirty="0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Agriculture</a:t>
            </a:r>
            <a:endParaRPr lang="en-US" sz="2800" dirty="0">
              <a:solidFill>
                <a:srgbClr xmlns:mc="http://schemas.openxmlformats.org/markup-compatibility/2006" xmlns:a14="http://schemas.microsoft.com/office/drawing/2010/main" val="002060" mc:Ignorable="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710" y="2958442"/>
            <a:ext cx="1943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hr-HR" sz="20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Turism</a:t>
            </a:r>
            <a:endParaRPr lang="hr-HR" sz="2000" b="1" dirty="0">
              <a:solidFill>
                <a:srgbClr xmlns:mc="http://schemas.openxmlformats.org/markup-compatibility/2006" xmlns:a14="http://schemas.microsoft.com/office/drawing/2010/main" val="FFC000" mc:Ignorable="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533" y="5608988"/>
            <a:ext cx="2932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hr-HR" sz="2000" dirty="0" smtClean="0">
                <a:solidFill>
                  <a:srgbClr xmlns:mc="http://schemas.openxmlformats.org/markup-compatibility/2006" xmlns:a14="http://schemas.microsoft.com/office/drawing/2010/main" val="00B0F0" mc:Ignorable=""/>
                </a:solidFill>
              </a:rPr>
              <a:t>ICT companies</a:t>
            </a:r>
            <a:endParaRPr lang="hr-HR" sz="2000" dirty="0">
              <a:solidFill>
                <a:srgbClr xmlns:mc="http://schemas.openxmlformats.org/markup-compatibility/2006" xmlns:a14="http://schemas.microsoft.com/office/drawing/2010/main" val="00B0F0" mc:Ignorable="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52826" y="4899783"/>
            <a:ext cx="2433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hr-HR" sz="2000" b="1" dirty="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Commerce</a:t>
            </a:r>
            <a:endParaRPr lang="hr-HR" sz="2000" b="1" dirty="0">
              <a:solidFill>
                <a:srgbClr xmlns:mc="http://schemas.openxmlformats.org/markup-compatibility/2006" xmlns:a14="http://schemas.microsoft.com/office/drawing/2010/main" val="FFC000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5463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4546" y="1952172"/>
            <a:ext cx="1357322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Working place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071934" y="1309230"/>
            <a:ext cx="1357322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Job description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4071934" y="2237924"/>
            <a:ext cx="1357322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Job description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4071934" y="4952568"/>
            <a:ext cx="1357322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Job description</a:t>
            </a:r>
            <a:endParaRPr lang="hr-HR" dirty="0"/>
          </a:p>
        </p:txBody>
      </p:sp>
      <p:cxnSp>
        <p:nvCxnSpPr>
          <p:cNvPr id="14" name="Straight Arrow Connector 13"/>
          <p:cNvCxnSpPr>
            <a:stCxn id="5" idx="3"/>
            <a:endCxn id="6" idx="1"/>
          </p:cNvCxnSpPr>
          <p:nvPr/>
        </p:nvCxnSpPr>
        <p:spPr>
          <a:xfrm flipV="1">
            <a:off x="3571868" y="1666420"/>
            <a:ext cx="50006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7" idx="1"/>
          </p:cNvCxnSpPr>
          <p:nvPr/>
        </p:nvCxnSpPr>
        <p:spPr>
          <a:xfrm>
            <a:off x="3571868" y="2309362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8" idx="1"/>
          </p:cNvCxnSpPr>
          <p:nvPr/>
        </p:nvCxnSpPr>
        <p:spPr>
          <a:xfrm>
            <a:off x="3571868" y="2309362"/>
            <a:ext cx="500066" cy="3000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43438" y="3738122"/>
            <a:ext cx="214314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.</a:t>
            </a:r>
          </a:p>
          <a:p>
            <a:r>
              <a:rPr lang="hr-HR" dirty="0" smtClean="0"/>
              <a:t>.</a:t>
            </a:r>
          </a:p>
          <a:p>
            <a:r>
              <a:rPr lang="hr-HR" dirty="0" smtClean="0"/>
              <a:t>.</a:t>
            </a:r>
          </a:p>
          <a:p>
            <a:r>
              <a:rPr lang="hr-HR" dirty="0" smtClean="0"/>
              <a:t>.</a:t>
            </a:r>
          </a:p>
        </p:txBody>
      </p:sp>
      <p:cxnSp>
        <p:nvCxnSpPr>
          <p:cNvPr id="28" name="Straight Arrow Connector 27"/>
          <p:cNvCxnSpPr>
            <a:stCxn id="6" idx="3"/>
          </p:cNvCxnSpPr>
          <p:nvPr/>
        </p:nvCxnSpPr>
        <p:spPr>
          <a:xfrm flipV="1">
            <a:off x="5429256" y="1023478"/>
            <a:ext cx="57150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3"/>
          </p:cNvCxnSpPr>
          <p:nvPr/>
        </p:nvCxnSpPr>
        <p:spPr>
          <a:xfrm>
            <a:off x="5429256" y="1666420"/>
            <a:ext cx="57150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3"/>
            <a:endCxn id="48" idx="1"/>
          </p:cNvCxnSpPr>
          <p:nvPr/>
        </p:nvCxnSpPr>
        <p:spPr>
          <a:xfrm>
            <a:off x="5429256" y="1666420"/>
            <a:ext cx="571504" cy="250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14546" y="2880866"/>
            <a:ext cx="1357322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Working place</a:t>
            </a:r>
            <a:endParaRPr lang="hr-HR" dirty="0"/>
          </a:p>
        </p:txBody>
      </p:sp>
      <p:sp>
        <p:nvSpPr>
          <p:cNvPr id="34" name="Rectangle 33"/>
          <p:cNvSpPr/>
          <p:nvPr/>
        </p:nvSpPr>
        <p:spPr>
          <a:xfrm>
            <a:off x="2214546" y="3809560"/>
            <a:ext cx="1357322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Working place</a:t>
            </a:r>
            <a:endParaRPr lang="hr-HR" dirty="0"/>
          </a:p>
        </p:txBody>
      </p:sp>
      <p:sp>
        <p:nvSpPr>
          <p:cNvPr id="35" name="Rectangle 34"/>
          <p:cNvSpPr/>
          <p:nvPr/>
        </p:nvSpPr>
        <p:spPr>
          <a:xfrm>
            <a:off x="2214546" y="5666948"/>
            <a:ext cx="1357322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Working place</a:t>
            </a:r>
            <a:endParaRPr lang="hr-HR" dirty="0"/>
          </a:p>
        </p:txBody>
      </p:sp>
      <p:sp>
        <p:nvSpPr>
          <p:cNvPr id="36" name="TextBox 35"/>
          <p:cNvSpPr txBox="1"/>
          <p:nvPr/>
        </p:nvSpPr>
        <p:spPr>
          <a:xfrm>
            <a:off x="2786050" y="4595378"/>
            <a:ext cx="214314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.</a:t>
            </a:r>
          </a:p>
          <a:p>
            <a:r>
              <a:rPr lang="hr-HR" dirty="0" smtClean="0"/>
              <a:t>.</a:t>
            </a:r>
          </a:p>
          <a:p>
            <a:r>
              <a:rPr lang="hr-HR" dirty="0" smtClean="0"/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71934" y="3166618"/>
            <a:ext cx="1357322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Job description</a:t>
            </a:r>
            <a:endParaRPr lang="hr-HR" dirty="0"/>
          </a:p>
        </p:txBody>
      </p:sp>
      <p:cxnSp>
        <p:nvCxnSpPr>
          <p:cNvPr id="43" name="Straight Arrow Connector 42"/>
          <p:cNvCxnSpPr>
            <a:stCxn id="5" idx="3"/>
            <a:endCxn id="42" idx="1"/>
          </p:cNvCxnSpPr>
          <p:nvPr/>
        </p:nvCxnSpPr>
        <p:spPr>
          <a:xfrm>
            <a:off x="3571868" y="2309362"/>
            <a:ext cx="50006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000760" y="523412"/>
            <a:ext cx="2357454" cy="1000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Protective equipment </a:t>
            </a:r>
            <a:br>
              <a:rPr lang="en-US" dirty="0" smtClean="0"/>
            </a:br>
            <a:r>
              <a:rPr lang="en-US" dirty="0" smtClean="0"/>
              <a:t>(for example: Boots)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000760" y="1809296"/>
            <a:ext cx="2357454" cy="1000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Protective equipment </a:t>
            </a:r>
            <a:br>
              <a:rPr lang="en-US" dirty="0" smtClean="0"/>
            </a:br>
            <a:r>
              <a:rPr lang="hr-HR" dirty="0" smtClean="0"/>
              <a:t> (for example: jacket)</a:t>
            </a:r>
            <a:endParaRPr lang="hr-HR" dirty="0"/>
          </a:p>
        </p:txBody>
      </p:sp>
      <p:sp>
        <p:nvSpPr>
          <p:cNvPr id="48" name="Rectangle 47"/>
          <p:cNvSpPr/>
          <p:nvPr/>
        </p:nvSpPr>
        <p:spPr>
          <a:xfrm>
            <a:off x="6000760" y="3666684"/>
            <a:ext cx="2357454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Protective equipment </a:t>
            </a:r>
            <a:br>
              <a:rPr lang="en-US" dirty="0" smtClean="0"/>
            </a:br>
            <a:r>
              <a:rPr lang="en-US" dirty="0" smtClean="0"/>
              <a:t>(for example: glows)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72330" y="2737990"/>
            <a:ext cx="214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.</a:t>
            </a:r>
          </a:p>
          <a:p>
            <a:r>
              <a:rPr lang="hr-HR" dirty="0" smtClean="0"/>
              <a:t>.</a:t>
            </a:r>
          </a:p>
          <a:p>
            <a:r>
              <a:rPr lang="hr-HR" dirty="0" smtClean="0"/>
              <a:t>.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488868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3" grpId="0" animBg="1"/>
      <p:bldP spid="33" grpId="0" animBg="1"/>
      <p:bldP spid="34" grpId="0" animBg="1"/>
      <p:bldP spid="35" grpId="0" animBg="1"/>
      <p:bldP spid="36" grpId="0" animBg="1"/>
      <p:bldP spid="42" grpId="0" animBg="1"/>
      <p:bldP spid="46" grpId="0" animBg="1"/>
      <p:bldP spid="47" grpId="0" animBg="1"/>
      <p:bldP spid="48" grpId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>
            <a:spLocks noChangeArrowheads="1"/>
          </p:cNvSpPr>
          <p:nvPr/>
        </p:nvSpPr>
        <p:spPr bwMode="auto">
          <a:xfrm>
            <a:off x="1581150" y="5653088"/>
            <a:ext cx="5929313" cy="78319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</a:pPr>
            <a:r>
              <a:rPr lang="en-US" sz="4000" dirty="0">
                <a:solidFill>
                  <a:srgbClr xmlns:mc="http://schemas.openxmlformats.org/markup-compatibility/2006" xmlns:a14="http://schemas.microsoft.com/office/drawing/2010/main" val="385D9E" mc:Ignorable=""/>
                </a:solidFill>
                <a:latin typeface="Calibri" pitchFamily="34" charset="0"/>
              </a:rPr>
              <a:t>Mobile </a:t>
            </a:r>
            <a:r>
              <a:rPr lang="hr-HR" sz="4000" dirty="0" smtClean="0">
                <a:solidFill>
                  <a:srgbClr xmlns:mc="http://schemas.openxmlformats.org/markup-compatibility/2006" xmlns:a14="http://schemas.microsoft.com/office/drawing/2010/main" val="385D9E" mc:Ignorable=""/>
                </a:solidFill>
                <a:latin typeface="Calibri" pitchFamily="34" charset="0"/>
              </a:rPr>
              <a:t>A</a:t>
            </a:r>
            <a:r>
              <a:rPr lang="en-US" sz="4000" dirty="0" err="1" smtClean="0">
                <a:solidFill>
                  <a:srgbClr xmlns:mc="http://schemas.openxmlformats.org/markup-compatibility/2006" xmlns:a14="http://schemas.microsoft.com/office/drawing/2010/main" val="385D9E" mc:Ignorable=""/>
                </a:solidFill>
                <a:latin typeface="Calibri" pitchFamily="34" charset="0"/>
              </a:rPr>
              <a:t>ccess</a:t>
            </a:r>
            <a:r>
              <a:rPr lang="en-US" sz="4000" dirty="0" smtClean="0">
                <a:solidFill>
                  <a:srgbClr xmlns:mc="http://schemas.openxmlformats.org/markup-compatibility/2006" xmlns:a14="http://schemas.microsoft.com/office/drawing/2010/main" val="385D9E" mc:Ignorable=""/>
                </a:solidFill>
                <a:latin typeface="Calibri" pitchFamily="34" charset="0"/>
              </a:rPr>
              <a:t> </a:t>
            </a:r>
            <a:r>
              <a:rPr lang="en-US" sz="4000" dirty="0">
                <a:solidFill>
                  <a:srgbClr xmlns:mc="http://schemas.openxmlformats.org/markup-compatibility/2006" xmlns:a14="http://schemas.microsoft.com/office/drawing/2010/main" val="385D9E" mc:Ignorable=""/>
                </a:solidFill>
                <a:latin typeface="Calibri" pitchFamily="34" charset="0"/>
              </a:rPr>
              <a:t>&amp; </a:t>
            </a:r>
            <a:r>
              <a:rPr lang="hr-HR" sz="4000" dirty="0" smtClean="0">
                <a:solidFill>
                  <a:srgbClr xmlns:mc="http://schemas.openxmlformats.org/markup-compatibility/2006" xmlns:a14="http://schemas.microsoft.com/office/drawing/2010/main" val="385D9E" mc:Ignorable=""/>
                </a:solidFill>
                <a:latin typeface="Calibri" pitchFamily="34" charset="0"/>
              </a:rPr>
              <a:t>C</a:t>
            </a:r>
            <a:r>
              <a:rPr lang="en-US" sz="4000" dirty="0" err="1" smtClean="0">
                <a:solidFill>
                  <a:srgbClr xmlns:mc="http://schemas.openxmlformats.org/markup-compatibility/2006" xmlns:a14="http://schemas.microsoft.com/office/drawing/2010/main" val="385D9E" mc:Ignorable=""/>
                </a:solidFill>
                <a:latin typeface="Calibri" pitchFamily="34" charset="0"/>
              </a:rPr>
              <a:t>ontrol</a:t>
            </a:r>
            <a:endParaRPr lang="hr-HR" sz="4000" dirty="0">
              <a:solidFill>
                <a:srgbClr xmlns:mc="http://schemas.openxmlformats.org/markup-compatibility/2006" xmlns:a14="http://schemas.microsoft.com/office/drawing/2010/main" val="385D9E" mc:Ignorable=""/>
              </a:solidFill>
              <a:latin typeface="Calibri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25378"/>
            <a:ext cx="3895725" cy="32670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6841">
            <a:off x="7016183" y="2985135"/>
            <a:ext cx="2143125" cy="3457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867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r-HR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12125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r-HR" dirty="0" smtClean="0"/>
              <a:t>Architecture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77F67-F57D-455D-9FD9-7E6C027D15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D0177EA-3501-47C3-89D4-28284CB4977E}" type="datetime3">
              <a:rPr lang="en-US" smtClean="0"/>
              <a:pPr>
                <a:defRPr/>
              </a:pPr>
              <a:t>1 April 2010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56166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556792"/>
            <a:ext cx="2225115" cy="356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8514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k BlueTitle Photo">
  <a:themeElements>
    <a:clrScheme name="Transition1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1D58" mc:Ignorable=""/>
      </a:dk2>
      <a:lt2>
        <a:srgbClr xmlns:mc="http://schemas.openxmlformats.org/markup-compatibility/2006" xmlns:a14="http://schemas.microsoft.com/office/drawing/2010/main" val="FFFFFF" mc:Ignorable=""/>
      </a:lt2>
      <a:accent1>
        <a:srgbClr xmlns:mc="http://schemas.openxmlformats.org/markup-compatibility/2006" xmlns:a14="http://schemas.microsoft.com/office/drawing/2010/main" val="0071B4" mc:Ignorable=""/>
      </a:accent1>
      <a:accent2>
        <a:srgbClr xmlns:mc="http://schemas.openxmlformats.org/markup-compatibility/2006" xmlns:a14="http://schemas.microsoft.com/office/drawing/2010/main" val="64B900" mc:Ignorable=""/>
      </a:accent2>
      <a:accent3>
        <a:srgbClr xmlns:mc="http://schemas.openxmlformats.org/markup-compatibility/2006" xmlns:a14="http://schemas.microsoft.com/office/drawing/2010/main" val="AAABB4" mc:Ignorable=""/>
      </a:accent3>
      <a:accent4>
        <a:srgbClr xmlns:mc="http://schemas.openxmlformats.org/markup-compatibility/2006" xmlns:a14="http://schemas.microsoft.com/office/drawing/2010/main" val="DADADA" mc:Ignorable=""/>
      </a:accent4>
      <a:accent5>
        <a:srgbClr xmlns:mc="http://schemas.openxmlformats.org/markup-compatibility/2006" xmlns:a14="http://schemas.microsoft.com/office/drawing/2010/main" val="AABBD6" mc:Ignorable=""/>
      </a:accent5>
      <a:accent6>
        <a:srgbClr xmlns:mc="http://schemas.openxmlformats.org/markup-compatibility/2006" xmlns:a14="http://schemas.microsoft.com/office/drawing/2010/main" val="5AA700" mc:Ignorable=""/>
      </a:accent6>
      <a:hlink>
        <a:srgbClr xmlns:mc="http://schemas.openxmlformats.org/markup-compatibility/2006" xmlns:a14="http://schemas.microsoft.com/office/drawing/2010/main" val="EB5F01" mc:Ignorable=""/>
      </a:hlink>
      <a:folHlink>
        <a:srgbClr xmlns:mc="http://schemas.openxmlformats.org/markup-compatibility/2006" xmlns:a14="http://schemas.microsoft.com/office/drawing/2010/main" val="CC0066" mc:Ignorable=""/>
      </a:folHlink>
    </a:clrScheme>
    <a:fontScheme name="Transition1">
      <a:majorFont>
        <a:latin typeface="Futura Lt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lnDef>
  </a:objectDefaults>
  <a:extraClrSchemeLst>
    <a:extraClrScheme>
      <a:clrScheme name="Transition1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1D58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0071B4" mc:Ignorable=""/>
        </a:accent1>
        <a:accent2>
          <a:srgbClr xmlns:mc="http://schemas.openxmlformats.org/markup-compatibility/2006" xmlns:a14="http://schemas.microsoft.com/office/drawing/2010/main" val="64B900" mc:Ignorable=""/>
        </a:accent2>
        <a:accent3>
          <a:srgbClr xmlns:mc="http://schemas.openxmlformats.org/markup-compatibility/2006" xmlns:a14="http://schemas.microsoft.com/office/drawing/2010/main" val="AAABB4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BBD6" mc:Ignorable=""/>
        </a:accent5>
        <a:accent6>
          <a:srgbClr xmlns:mc="http://schemas.openxmlformats.org/markup-compatibility/2006" xmlns:a14="http://schemas.microsoft.com/office/drawing/2010/main" val="5AA700" mc:Ignorable=""/>
        </a:accent6>
        <a:hlink>
          <a:srgbClr xmlns:mc="http://schemas.openxmlformats.org/markup-compatibility/2006" xmlns:a14="http://schemas.microsoft.com/office/drawing/2010/main" val="EB5F01" mc:Ignorable=""/>
        </a:hlink>
        <a:folHlink>
          <a:srgbClr xmlns:mc="http://schemas.openxmlformats.org/markup-compatibility/2006" xmlns:a14="http://schemas.microsoft.com/office/drawing/2010/main" val="CC0066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k Blue Content">
  <a:themeElements>
    <a:clrScheme name="  BT Icon Template Dk Blue  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CBC9BD" mc:Ignorable=""/>
      </a:lt2>
      <a:accent1>
        <a:srgbClr xmlns:mc="http://schemas.openxmlformats.org/markup-compatibility/2006" xmlns:a14="http://schemas.microsoft.com/office/drawing/2010/main" val="0071B4" mc:Ignorable=""/>
      </a:accent1>
      <a:accent2>
        <a:srgbClr xmlns:mc="http://schemas.openxmlformats.org/markup-compatibility/2006" xmlns:a14="http://schemas.microsoft.com/office/drawing/2010/main" val="64B900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AABBD6" mc:Ignorable=""/>
      </a:accent5>
      <a:accent6>
        <a:srgbClr xmlns:mc="http://schemas.openxmlformats.org/markup-compatibility/2006" xmlns:a14="http://schemas.microsoft.com/office/drawing/2010/main" val="5AA700" mc:Ignorable=""/>
      </a:accent6>
      <a:hlink>
        <a:srgbClr xmlns:mc="http://schemas.openxmlformats.org/markup-compatibility/2006" xmlns:a14="http://schemas.microsoft.com/office/drawing/2010/main" val="EB5F01" mc:Ignorable=""/>
      </a:hlink>
      <a:folHlink>
        <a:srgbClr xmlns:mc="http://schemas.openxmlformats.org/markup-compatibility/2006" xmlns:a14="http://schemas.microsoft.com/office/drawing/2010/main" val="CC0066" mc:Ignorable=""/>
      </a:folHlink>
    </a:clrScheme>
    <a:fontScheme name="  BT Icon Template Dk Blue  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 BT Icon Template Dk Blue  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CBC9BD" mc:Ignorable=""/>
        </a:lt2>
        <a:accent1>
          <a:srgbClr xmlns:mc="http://schemas.openxmlformats.org/markup-compatibility/2006" xmlns:a14="http://schemas.microsoft.com/office/drawing/2010/main" val="0071B4" mc:Ignorable=""/>
        </a:accent1>
        <a:accent2>
          <a:srgbClr xmlns:mc="http://schemas.openxmlformats.org/markup-compatibility/2006" xmlns:a14="http://schemas.microsoft.com/office/drawing/2010/main" val="64B900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ABBD6" mc:Ignorable=""/>
        </a:accent5>
        <a:accent6>
          <a:srgbClr xmlns:mc="http://schemas.openxmlformats.org/markup-compatibility/2006" xmlns:a14="http://schemas.microsoft.com/office/drawing/2010/main" val="5AA700" mc:Ignorable=""/>
        </a:accent6>
        <a:hlink>
          <a:srgbClr xmlns:mc="http://schemas.openxmlformats.org/markup-compatibility/2006" xmlns:a14="http://schemas.microsoft.com/office/drawing/2010/main" val="EB5F01" mc:Ignorable=""/>
        </a:hlink>
        <a:folHlink>
          <a:srgbClr xmlns:mc="http://schemas.openxmlformats.org/markup-compatibility/2006" xmlns:a14="http://schemas.microsoft.com/office/drawing/2010/main" val="CC0066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Closing">
  <a:themeElements>
    <a:clrScheme name="1_Closing_Dark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CBC9BD" mc:Ignorable=""/>
      </a:lt2>
      <a:accent1>
        <a:srgbClr xmlns:mc="http://schemas.openxmlformats.org/markup-compatibility/2006" xmlns:a14="http://schemas.microsoft.com/office/drawing/2010/main" val="0071B4" mc:Ignorable=""/>
      </a:accent1>
      <a:accent2>
        <a:srgbClr xmlns:mc="http://schemas.openxmlformats.org/markup-compatibility/2006" xmlns:a14="http://schemas.microsoft.com/office/drawing/2010/main" val="64B900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AABBD6" mc:Ignorable=""/>
      </a:accent5>
      <a:accent6>
        <a:srgbClr xmlns:mc="http://schemas.openxmlformats.org/markup-compatibility/2006" xmlns:a14="http://schemas.microsoft.com/office/drawing/2010/main" val="5AA700" mc:Ignorable=""/>
      </a:accent6>
      <a:hlink>
        <a:srgbClr xmlns:mc="http://schemas.openxmlformats.org/markup-compatibility/2006" xmlns:a14="http://schemas.microsoft.com/office/drawing/2010/main" val="EB5F01" mc:Ignorable=""/>
      </a:hlink>
      <a:folHlink>
        <a:srgbClr xmlns:mc="http://schemas.openxmlformats.org/markup-compatibility/2006" xmlns:a14="http://schemas.microsoft.com/office/drawing/2010/main" val="CC0066" mc:Ignorable=""/>
      </a:folHlink>
    </a:clrScheme>
    <a:fontScheme name="1_Closing_Dark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lnDef>
  </a:objectDefaults>
  <a:extraClrSchemeLst>
    <a:extraClrScheme>
      <a:clrScheme name="1_Closing_Dark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CBC9BD" mc:Ignorable=""/>
        </a:lt2>
        <a:accent1>
          <a:srgbClr xmlns:mc="http://schemas.openxmlformats.org/markup-compatibility/2006" xmlns:a14="http://schemas.microsoft.com/office/drawing/2010/main" val="0071B4" mc:Ignorable=""/>
        </a:accent1>
        <a:accent2>
          <a:srgbClr xmlns:mc="http://schemas.openxmlformats.org/markup-compatibility/2006" xmlns:a14="http://schemas.microsoft.com/office/drawing/2010/main" val="64B900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ABBD6" mc:Ignorable=""/>
        </a:accent5>
        <a:accent6>
          <a:srgbClr xmlns:mc="http://schemas.openxmlformats.org/markup-compatibility/2006" xmlns:a14="http://schemas.microsoft.com/office/drawing/2010/main" val="5AA700" mc:Ignorable=""/>
        </a:accent6>
        <a:hlink>
          <a:srgbClr xmlns:mc="http://schemas.openxmlformats.org/markup-compatibility/2006" xmlns:a14="http://schemas.microsoft.com/office/drawing/2010/main" val="EB5F01" mc:Ignorable=""/>
        </a:hlink>
        <a:folHlink>
          <a:srgbClr xmlns:mc="http://schemas.openxmlformats.org/markup-compatibility/2006" xmlns:a14="http://schemas.microsoft.com/office/drawing/2010/main" val="CC0066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2009-12-09T10:15:07Z</outs:dateTime>
      <outs:isPinned>true</outs:isPinned>
    </outs:relatedDate>
    <outs:relatedDate>
      <outs:type>2</outs:type>
      <outs:displayName>Created</outs:displayName>
      <outs:dateTime>2009-11-23T14:35:50Z</outs:dateTime>
      <outs:isPinned>true</outs:isPinned>
    </outs:relatedDate>
    <outs:relatedDate>
      <outs:type>4</outs:type>
      <outs:displayName>Last Printed</outs:displayName>
      <outs:dateTime>2009-11-26T13:00:42Z</outs:dateTime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ipetric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Tomislav Bronzin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0A2B9F07-4134-48DA-9820-99DD6611C3B0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dk_blue_circular_logo_celared</Template>
  <TotalTime>4221</TotalTime>
  <Words>797</Words>
  <Application>Microsoft Office PowerPoint</Application>
  <PresentationFormat>On-screen Show (4:3)</PresentationFormat>
  <Paragraphs>198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Dk BlueTitle Photo</vt:lpstr>
      <vt:lpstr>Dk Blue Content</vt:lpstr>
      <vt:lpstr>Blue Closing</vt:lpstr>
      <vt:lpstr>Mobile Solution for Employee  Protection at Work  How to save money and gain the productivity?</vt:lpstr>
      <vt:lpstr>About Tomislav Bronzin Microsoft Regional Director &amp; Most Valuable Professional</vt:lpstr>
      <vt:lpstr>PowerPoint Presentation</vt:lpstr>
      <vt:lpstr>Agenda</vt:lpstr>
      <vt:lpstr>Data Retrieval</vt:lpstr>
      <vt:lpstr>Who is it for?</vt:lpstr>
      <vt:lpstr>PowerPoint Presentation</vt:lpstr>
      <vt:lpstr>PowerPoint Presentation</vt:lpstr>
      <vt:lpstr>Architecture</vt:lpstr>
      <vt:lpstr>PowerPoint Presentation</vt:lpstr>
      <vt:lpstr>Where is future?</vt:lpstr>
      <vt:lpstr>Case Study: Croatian Forests</vt:lpstr>
      <vt:lpstr>Technical Information (1)</vt:lpstr>
      <vt:lpstr>Technical Information (2)</vt:lpstr>
      <vt:lpstr>Summary – Business Info</vt:lpstr>
      <vt:lpstr>PowerPoint Presentation</vt:lpstr>
      <vt:lpstr>Questions?</vt:lpstr>
    </vt:vector>
  </TitlesOfParts>
  <Manager>Tomislav Bronzin</Manager>
  <Company>CITUS d.o.o.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Protect@Work Mobile</dc:title>
  <dc:subject>Inteligent ICT system for protection at work</dc:subject>
  <dc:creator>Tomislav Bronzin</dc:creator>
  <cp:keywords>MobileCamp.si, Protec@Work,Mobile, Windows Mobil</cp:keywords>
  <cp:lastModifiedBy>Tomislav Bronzin</cp:lastModifiedBy>
  <cp:revision>114</cp:revision>
  <cp:lastPrinted>2009-11-26T13:00:42Z</cp:lastPrinted>
  <dcterms:created xsi:type="dcterms:W3CDTF">2009-11-23T14:35:50Z</dcterms:created>
  <dcterms:modified xsi:type="dcterms:W3CDTF">2010-04-01T10:11:05Z</dcterms:modified>
  <cp:category>Presentation</cp:category>
</cp:coreProperties>
</file>